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2" r:id="rId1"/>
  </p:sldMasterIdLst>
  <p:handoutMasterIdLst>
    <p:handoutMasterId r:id="rId53"/>
  </p:handoutMasterIdLst>
  <p:sldIdLst>
    <p:sldId id="312" r:id="rId2"/>
    <p:sldId id="308" r:id="rId3"/>
    <p:sldId id="256" r:id="rId4"/>
    <p:sldId id="257" r:id="rId5"/>
    <p:sldId id="258" r:id="rId6"/>
    <p:sldId id="285" r:id="rId7"/>
    <p:sldId id="294" r:id="rId8"/>
    <p:sldId id="259" r:id="rId9"/>
    <p:sldId id="260" r:id="rId10"/>
    <p:sldId id="286" r:id="rId11"/>
    <p:sldId id="261" r:id="rId12"/>
    <p:sldId id="264" r:id="rId13"/>
    <p:sldId id="262" r:id="rId14"/>
    <p:sldId id="302" r:id="rId15"/>
    <p:sldId id="303" r:id="rId16"/>
    <p:sldId id="263" r:id="rId17"/>
    <p:sldId id="265" r:id="rId18"/>
    <p:sldId id="266" r:id="rId19"/>
    <p:sldId id="287" r:id="rId20"/>
    <p:sldId id="267" r:id="rId21"/>
    <p:sldId id="268" r:id="rId22"/>
    <p:sldId id="305" r:id="rId23"/>
    <p:sldId id="306" r:id="rId24"/>
    <p:sldId id="269" r:id="rId25"/>
    <p:sldId id="270" r:id="rId26"/>
    <p:sldId id="296" r:id="rId27"/>
    <p:sldId id="290" r:id="rId28"/>
    <p:sldId id="271" r:id="rId29"/>
    <p:sldId id="272" r:id="rId30"/>
    <p:sldId id="273" r:id="rId31"/>
    <p:sldId id="298" r:id="rId32"/>
    <p:sldId id="292" r:id="rId33"/>
    <p:sldId id="293" r:id="rId34"/>
    <p:sldId id="274" r:id="rId35"/>
    <p:sldId id="275" r:id="rId36"/>
    <p:sldId id="295" r:id="rId37"/>
    <p:sldId id="299" r:id="rId38"/>
    <p:sldId id="276" r:id="rId39"/>
    <p:sldId id="277" r:id="rId40"/>
    <p:sldId id="279" r:id="rId41"/>
    <p:sldId id="301" r:id="rId42"/>
    <p:sldId id="300" r:id="rId43"/>
    <p:sldId id="280" r:id="rId44"/>
    <p:sldId id="281" r:id="rId45"/>
    <p:sldId id="304" r:id="rId46"/>
    <p:sldId id="282" r:id="rId47"/>
    <p:sldId id="283" r:id="rId48"/>
    <p:sldId id="284" r:id="rId49"/>
    <p:sldId id="307" r:id="rId50"/>
    <p:sldId id="278" r:id="rId51"/>
    <p:sldId id="309" r:id="rId5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b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0"/>
    <a:srgbClr val="FF3399"/>
    <a:srgbClr val="333300"/>
    <a:srgbClr val="66FF33"/>
    <a:srgbClr val="FF0000"/>
    <a:srgbClr val="3333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4-10-06T22:47:24.070" idx="2">
    <p:pos x="2636" y="3964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5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5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itchFamily="34" charset="0"/>
              </a:defRPr>
            </a:lvl1pPr>
          </a:lstStyle>
          <a:p>
            <a:fld id="{04F216B5-2229-4803-908A-742DB51E306E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05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1ED960-D5D6-42C2-92CB-DDA4E5219DF3}" type="slidenum">
              <a:rPr lang="he-IL"/>
              <a:pPr/>
              <a:t>‹#›</a:t>
            </a:fld>
            <a:endParaRPr lang="en-US"/>
          </a:p>
        </p:txBody>
      </p:sp>
      <p:grpSp>
        <p:nvGrpSpPr>
          <p:cNvPr id="35533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5533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5533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5533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7F02D-44E3-4899-A512-D85C99B4D3F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7A2D2-72B7-4057-96AB-6D80B2EB2AF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E4AC2-8A00-4ECE-ABB5-AE5139397B9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53E7-345C-4414-9DA1-5D6CC5306CF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65D0-257A-4E61-94B5-2311E5B2054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71B65-D131-4A1F-98BE-102D3FC53F4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CEEDB-9A9D-4320-AF38-165176AABA3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B84E-9390-4941-824A-902490479B2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D555D-D273-45F2-A5E9-726B0EEC8CF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61005-622E-4024-AA42-B014A264FB3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i="0"/>
            </a:lvl1pPr>
          </a:lstStyle>
          <a:p>
            <a:endParaRPr lang="en-US"/>
          </a:p>
        </p:txBody>
      </p:sp>
      <p:sp>
        <p:nvSpPr>
          <p:cNvPr id="354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i="0"/>
            </a:lvl1pPr>
          </a:lstStyle>
          <a:p>
            <a:endParaRPr lang="en-US"/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i="0"/>
            </a:lvl1pPr>
          </a:lstStyle>
          <a:p>
            <a:fld id="{AD8A56F9-0752-49C6-84F4-B8AF4C2FD5A6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/>
            <a:endParaRPr lang="en-US" sz="2400" i="0">
              <a:latin typeface="Times New Roman" pitchFamily="18" charset="0"/>
            </a:endParaRP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/>
            <a:endParaRPr lang="en-US" sz="2400" i="0">
              <a:latin typeface="Times New Roman" pitchFamily="18" charset="0"/>
            </a:endParaRPr>
          </a:p>
        </p:txBody>
      </p:sp>
      <p:sp>
        <p:nvSpPr>
          <p:cNvPr id="35431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/>
            <a:endParaRPr lang="en-US" sz="2400" i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iming>
    <p:tnLst>
      <p:par>
        <p:cTn id="1" dur="indefinite" restart="never" nodeType="tmRoot"/>
      </p:par>
    </p:tnLst>
  </p:timing>
  <p:txStyles>
    <p:titleStyle>
      <a:lvl1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33400"/>
            <a:ext cx="6400800" cy="1752600"/>
          </a:xfrm>
        </p:spPr>
        <p:txBody>
          <a:bodyPr/>
          <a:lstStyle/>
          <a:p>
            <a:r>
              <a:rPr lang="ar-SA" sz="7700" b="1"/>
              <a:t>بيولوجيا الانسان</a:t>
            </a:r>
            <a:endParaRPr lang="en-US" sz="7700" b="1"/>
          </a:p>
        </p:txBody>
      </p:sp>
      <p:pic>
        <p:nvPicPr>
          <p:cNvPr id="397315" name="Picture 3" descr="teacher"/>
          <p:cNvPicPr>
            <a:picLocks noGrp="1" noChangeAspect="1" noChangeArrowheads="1" noCrop="1"/>
          </p:cNvPicPr>
          <p:nvPr>
            <p:ph type="ctrTitle"/>
          </p:nvPr>
        </p:nvPicPr>
        <p:blipFill>
          <a:blip r:embed="rId2">
            <a:lum bright="24000"/>
          </a:blip>
          <a:srcRect/>
          <a:stretch>
            <a:fillRect/>
          </a:stretch>
        </p:blipFill>
        <p:spPr>
          <a:xfrm>
            <a:off x="2743200" y="2438400"/>
            <a:ext cx="3962400" cy="3182938"/>
          </a:xfrm>
          <a:noFill/>
          <a:ln/>
        </p:spPr>
      </p:pic>
      <p:pic>
        <p:nvPicPr>
          <p:cNvPr id="397316" name="Picture 4" descr="door2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5407025"/>
            <a:ext cx="903287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8" name="Oval 6"/>
          <p:cNvSpPr>
            <a:spLocks noChangeArrowheads="1"/>
          </p:cNvSpPr>
          <p:nvPr/>
        </p:nvSpPr>
        <p:spPr bwMode="auto">
          <a:xfrm>
            <a:off x="179388" y="1989138"/>
            <a:ext cx="2881312" cy="2232025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AE" sz="4000" b="1" i="0">
                <a:solidFill>
                  <a:srgbClr val="FFFF66"/>
                </a:solidFill>
              </a:rPr>
              <a:t>جهاز الدم</a:t>
            </a:r>
            <a:endParaRPr lang="en-US" sz="4000" b="1" i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200" fill="hold"/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00"/>
                                      </p:to>
                                    </p:animClr>
                                    <p:set>
                                      <p:cBhvr>
                                        <p:cTn id="8" dur="200" fill="hold"/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" fill="hold"/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382" name="Picture 4" descr="npo000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595438"/>
            <a:ext cx="6121400" cy="4210050"/>
          </a:xfrm>
          <a:prstGeom prst="rect">
            <a:avLst/>
          </a:prstGeom>
          <a:solidFill>
            <a:srgbClr val="3333FF"/>
          </a:solidFill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2987675" y="692150"/>
            <a:ext cx="2879725" cy="50482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خلايا دم حمراء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563938" y="476250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كيف يلائم مبنى كرية الدم الحمراء وظيفتها ؟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92275" y="1412875"/>
            <a:ext cx="698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1. تستطيع ان تغير شكلها مما يساعدها في عبور الاوعية الدموية الضيقة.</a:t>
            </a:r>
            <a:endParaRPr lang="en-US" sz="2200" b="1" i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50825" y="2205038"/>
            <a:ext cx="84963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2. حجم الخلية صغير جدا مما يؤدي الى زيادة مساحة سطحها الخارجي بالمقارنة مع حجمها.</a:t>
            </a:r>
            <a:endParaRPr lang="en-US" sz="2200" b="1" i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067175" y="2781300"/>
            <a:ext cx="46799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3. ثلث حجم الكرية هو عبارة عن هيموجلوبين.</a:t>
            </a:r>
            <a:endParaRPr lang="en-US" sz="2200" b="1" i="0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492500" y="3500438"/>
            <a:ext cx="504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بماذا يتأثر عدد كريات الدم الحمراء؟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219700" y="4005263"/>
            <a:ext cx="3384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العمر.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الجنس.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الحالة الغذائية.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الحالة الصحية.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الجو والمناخ.</a:t>
            </a:r>
            <a:endParaRPr lang="en-US" sz="2400" b="1" i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203575" y="765175"/>
            <a:ext cx="540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i="0">
                <a:solidFill>
                  <a:srgbClr val="3333FF"/>
                </a:solidFill>
              </a:rPr>
              <a:t> ماذا يحدث في الاماكن العالية؟</a:t>
            </a:r>
            <a:endParaRPr lang="en-US" sz="2800" b="1" i="0">
              <a:solidFill>
                <a:srgbClr val="3333FF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87450" y="1844675"/>
            <a:ext cx="7488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كلما ارتفعت نسبة الاكسجين ازداد ارتباط الهيموجلوبين للاوكسجين. 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11188" y="2565400"/>
            <a:ext cx="79930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كلما ارتفعنا الى اعلى انخفض ضغط الاوكسجين وبالتالي انخفضت كمية الهيموجلوبين المؤكسد.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116013" y="3500438"/>
            <a:ext cx="7488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 لذلك كلما ارتفعنا الى اعلى اصبنا بصعوبات في التنفس 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39750" y="4005263"/>
            <a:ext cx="8208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الجسم يتأقلم مع هذا الوضع الجديد بواسطة زيادة عدد كريات الدم الحمراء مما يزيد بالتالي كمية الهيموجلوبين.</a:t>
            </a:r>
            <a:endParaRPr lang="en-US" sz="2200" b="1" i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00113" y="4941888"/>
            <a:ext cx="77755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فترة التأقلم تتغير حسب ارتفاع الجبل.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11188" y="5445125"/>
            <a:ext cx="8137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200" b="1" i="0"/>
              <a:t>الاشخاص الذين يعيشون في اماكن مرتفعة لا يحتاجون الى فترة تأقلم , ووجد ان عدد كريات الدم الحمراء  لديهم هي ما يقارب 7 مليون كرية دم حمراء في كل </a:t>
            </a:r>
            <a:r>
              <a:rPr lang="en-US" sz="2200" b="1" i="0"/>
              <a:t>cm3</a:t>
            </a:r>
            <a:r>
              <a:rPr lang="ar-SA" sz="2200" b="1" i="0"/>
              <a:t>.</a:t>
            </a:r>
            <a:endParaRPr lang="en-US" sz="2200" b="1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403350" y="1628775"/>
            <a:ext cx="7272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 </a:t>
            </a:r>
            <a:endParaRPr lang="en-US" i="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47813" y="549275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لماذا توجد فروق في كمية كريات الدم الحمراء عند البالغين مقارنة بالاطفال؟</a:t>
            </a:r>
            <a:endParaRPr lang="en-US" sz="2400" b="1" i="0">
              <a:solidFill>
                <a:srgbClr val="3333FF"/>
              </a:solidFill>
            </a:endParaRPr>
          </a:p>
        </p:txBody>
      </p:sp>
      <p:graphicFrame>
        <p:nvGraphicFramePr>
          <p:cNvPr id="23624" name="Group 72"/>
          <p:cNvGraphicFramePr>
            <a:graphicFrameLocks noGrp="1"/>
          </p:cNvGraphicFramePr>
          <p:nvPr/>
        </p:nvGraphicFramePr>
        <p:xfrm>
          <a:off x="2339975" y="1628775"/>
          <a:ext cx="5761038" cy="3455988"/>
        </p:xfrm>
        <a:graphic>
          <a:graphicData uri="http://schemas.openxmlformats.org/drawingml/2006/table">
            <a:tbl>
              <a:tblPr rtl="1"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1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عدد كريات الدم الحمراء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الرجل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 مليون كرية في كل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cm3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المرأة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4.5 مليون كرية في كل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cm3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الاطفال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مليون كرية في كل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cm3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116013" y="544512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عند الاطفال توجد عمليات ايض كثيرة وذلك لوجودهم في مرحلة النمو 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403350" y="6237288"/>
            <a:ext cx="691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chemeClr val="bg2"/>
                </a:solidFill>
              </a:rPr>
              <a:t> اما بالنسبة للرجال فنسبة عمليات الايض اكثر مما هو عند المرأة</a:t>
            </a:r>
            <a:endParaRPr lang="en-US" sz="2400" b="1" i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3492500" y="765175"/>
            <a:ext cx="5327650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كيف تتم المراقبة على انتاج كريات الدم في الجسم ؟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971550" y="1628775"/>
            <a:ext cx="7777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المحافظة على عدد كريات الدم الحمراء ثابت تقريبا هي حالة من حالات الاتزان البدني.</a:t>
            </a:r>
            <a:endParaRPr lang="en-US" sz="2400" b="1" i="0"/>
          </a:p>
        </p:txBody>
      </p:sp>
      <p:sp>
        <p:nvSpPr>
          <p:cNvPr id="373766" name="Text Box 6"/>
          <p:cNvSpPr txBox="1">
            <a:spLocks noChangeArrowheads="1"/>
          </p:cNvSpPr>
          <p:nvPr/>
        </p:nvSpPr>
        <p:spPr bwMode="auto">
          <a:xfrm>
            <a:off x="1331913" y="2492375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بعد موت كريات دم حمراء يتم بناء كريات دم حمراء جديدة.</a:t>
            </a:r>
            <a:endParaRPr lang="en-US" sz="2400" b="1" i="0"/>
          </a:p>
        </p:txBody>
      </p:sp>
      <p:sp>
        <p:nvSpPr>
          <p:cNvPr id="373767" name="Text Box 7"/>
          <p:cNvSpPr txBox="1">
            <a:spLocks noChangeArrowheads="1"/>
          </p:cNvSpPr>
          <p:nvPr/>
        </p:nvSpPr>
        <p:spPr bwMode="auto">
          <a:xfrm>
            <a:off x="1547813" y="3068638"/>
            <a:ext cx="7345362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 لبناء كريات دم حمراء جديدة يجب ان تتوفر ايونات حديد وحامض فولي  </a:t>
            </a:r>
          </a:p>
          <a:p>
            <a:pPr>
              <a:spcBef>
                <a:spcPct val="50000"/>
              </a:spcBef>
            </a:pPr>
            <a:r>
              <a:rPr lang="ar-SA" sz="2400" b="1" i="0"/>
              <a:t> وفيتامين </a:t>
            </a:r>
            <a:r>
              <a:rPr lang="en-US" sz="2400" b="1" i="0"/>
              <a:t>B12</a:t>
            </a:r>
            <a:r>
              <a:rPr lang="ar-SA" sz="2400" b="1" i="0"/>
              <a:t>.</a:t>
            </a:r>
            <a:endParaRPr lang="en-US" sz="2400" b="1" i="0"/>
          </a:p>
        </p:txBody>
      </p:sp>
      <p:sp>
        <p:nvSpPr>
          <p:cNvPr id="373768" name="Rectangle 8"/>
          <p:cNvSpPr>
            <a:spLocks noChangeArrowheads="1"/>
          </p:cNvSpPr>
          <p:nvPr/>
        </p:nvSpPr>
        <p:spPr bwMode="auto">
          <a:xfrm>
            <a:off x="2411413" y="4292600"/>
            <a:ext cx="6264275" cy="863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>
                <a:solidFill>
                  <a:srgbClr val="FFFF00"/>
                </a:solidFill>
              </a:rPr>
              <a:t>يتم تنظيم انتاج الكريات الحمراء بواسطة هرمون ارتروبويتين </a:t>
            </a:r>
          </a:p>
          <a:p>
            <a:r>
              <a:rPr lang="ar-SA" sz="2400" b="1" i="0">
                <a:solidFill>
                  <a:srgbClr val="FFFF00"/>
                </a:solidFill>
              </a:rPr>
              <a:t>والذي يفرز من الكليتين. 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2843213" y="5734050"/>
            <a:ext cx="5689600" cy="71913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هذا الهرمون يفرز من الكليتين ويؤثر في النخاع  العظمي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7308850" y="1557338"/>
            <a:ext cx="1655763" cy="649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التبرع</a:t>
            </a:r>
            <a:r>
              <a:rPr lang="ar-SA" sz="2400" b="1" i="0">
                <a:solidFill>
                  <a:srgbClr val="FF0000"/>
                </a:solidFill>
              </a:rPr>
              <a:t> </a:t>
            </a:r>
            <a:r>
              <a:rPr lang="ar-SA" sz="2400" b="1" i="0">
                <a:solidFill>
                  <a:srgbClr val="FFFF00"/>
                </a:solidFill>
              </a:rPr>
              <a:t>بالدم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89" name="AutoShape 5"/>
          <p:cNvSpPr>
            <a:spLocks noChangeArrowheads="1"/>
          </p:cNvSpPr>
          <p:nvPr/>
        </p:nvSpPr>
        <p:spPr bwMode="auto">
          <a:xfrm>
            <a:off x="5795963" y="1844675"/>
            <a:ext cx="1514475" cy="215900"/>
          </a:xfrm>
          <a:prstGeom prst="leftArrow">
            <a:avLst>
              <a:gd name="adj1" fmla="val 50000"/>
              <a:gd name="adj2" fmla="val 1753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74790" name="Rectangle 6"/>
          <p:cNvSpPr>
            <a:spLocks noChangeArrowheads="1"/>
          </p:cNvSpPr>
          <p:nvPr/>
        </p:nvSpPr>
        <p:spPr bwMode="auto">
          <a:xfrm>
            <a:off x="3419475" y="1557338"/>
            <a:ext cx="2376488" cy="719137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نسبة خلايا الدم الحمراء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1" name="Rectangle 7"/>
          <p:cNvSpPr>
            <a:spLocks noChangeArrowheads="1"/>
          </p:cNvSpPr>
          <p:nvPr/>
        </p:nvSpPr>
        <p:spPr bwMode="auto">
          <a:xfrm>
            <a:off x="4140200" y="4149725"/>
            <a:ext cx="1655763" cy="64928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يزيد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684213" y="1557338"/>
            <a:ext cx="1655762" cy="649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يؤدي الى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3" name="Oval 9"/>
          <p:cNvSpPr>
            <a:spLocks noChangeArrowheads="1"/>
          </p:cNvSpPr>
          <p:nvPr/>
        </p:nvSpPr>
        <p:spPr bwMode="auto">
          <a:xfrm>
            <a:off x="6084888" y="1196975"/>
            <a:ext cx="935037" cy="5762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يقلل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4" name="AutoShape 10"/>
          <p:cNvSpPr>
            <a:spLocks noChangeArrowheads="1"/>
          </p:cNvSpPr>
          <p:nvPr/>
        </p:nvSpPr>
        <p:spPr bwMode="auto">
          <a:xfrm>
            <a:off x="2411413" y="1773238"/>
            <a:ext cx="1008062" cy="287337"/>
          </a:xfrm>
          <a:prstGeom prst="leftArrow">
            <a:avLst>
              <a:gd name="adj1" fmla="val 50000"/>
              <a:gd name="adj2" fmla="val 87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74795" name="AutoShape 11"/>
          <p:cNvSpPr>
            <a:spLocks noChangeArrowheads="1"/>
          </p:cNvSpPr>
          <p:nvPr/>
        </p:nvSpPr>
        <p:spPr bwMode="auto">
          <a:xfrm>
            <a:off x="1547813" y="2205038"/>
            <a:ext cx="144462" cy="719137"/>
          </a:xfrm>
          <a:prstGeom prst="down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74796" name="Rectangle 12"/>
          <p:cNvSpPr>
            <a:spLocks noChangeArrowheads="1"/>
          </p:cNvSpPr>
          <p:nvPr/>
        </p:nvSpPr>
        <p:spPr bwMode="auto">
          <a:xfrm>
            <a:off x="611188" y="5949950"/>
            <a:ext cx="1944687" cy="5746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افراز الاتروبويتين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7" name="Rectangle 13"/>
          <p:cNvSpPr>
            <a:spLocks noChangeArrowheads="1"/>
          </p:cNvSpPr>
          <p:nvPr/>
        </p:nvSpPr>
        <p:spPr bwMode="auto">
          <a:xfrm>
            <a:off x="3635375" y="5876925"/>
            <a:ext cx="2881313" cy="7921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يحفز نخاع العظام</a:t>
            </a:r>
          </a:p>
          <a:p>
            <a:pPr algn="ctr"/>
            <a:r>
              <a:rPr lang="ar-SA" sz="2400" b="1" i="0">
                <a:solidFill>
                  <a:srgbClr val="FFFF00"/>
                </a:solidFill>
              </a:rPr>
              <a:t>على انتاج خلايا دم حمراء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8" name="Rectangle 14"/>
          <p:cNvSpPr>
            <a:spLocks noChangeArrowheads="1"/>
          </p:cNvSpPr>
          <p:nvPr/>
        </p:nvSpPr>
        <p:spPr bwMode="auto">
          <a:xfrm>
            <a:off x="468313" y="4437063"/>
            <a:ext cx="2014537" cy="720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يحفز الكليتين على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799" name="Rectangle 15"/>
          <p:cNvSpPr>
            <a:spLocks noChangeArrowheads="1"/>
          </p:cNvSpPr>
          <p:nvPr/>
        </p:nvSpPr>
        <p:spPr bwMode="auto">
          <a:xfrm>
            <a:off x="539750" y="2997200"/>
            <a:ext cx="1944688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نقص </a:t>
            </a:r>
            <a:r>
              <a:rPr lang="en-US" sz="2400" b="1" i="0">
                <a:solidFill>
                  <a:srgbClr val="FFFF00"/>
                </a:solidFill>
              </a:rPr>
              <a:t>O2</a:t>
            </a:r>
            <a:r>
              <a:rPr lang="ar-SA" sz="2400" b="1" i="0">
                <a:solidFill>
                  <a:srgbClr val="FFFF00"/>
                </a:solidFill>
              </a:rPr>
              <a:t> الواصل </a:t>
            </a:r>
          </a:p>
          <a:p>
            <a:pPr algn="ctr"/>
            <a:r>
              <a:rPr lang="ar-SA" sz="2400" b="1" i="0">
                <a:solidFill>
                  <a:srgbClr val="FFFF00"/>
                </a:solidFill>
              </a:rPr>
              <a:t>الى الخلايا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4800" name="AutoShape 16"/>
          <p:cNvSpPr>
            <a:spLocks noChangeArrowheads="1"/>
          </p:cNvSpPr>
          <p:nvPr/>
        </p:nvSpPr>
        <p:spPr bwMode="auto">
          <a:xfrm>
            <a:off x="1547813" y="3716338"/>
            <a:ext cx="144462" cy="719137"/>
          </a:xfrm>
          <a:prstGeom prst="down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74801" name="AutoShape 17"/>
          <p:cNvSpPr>
            <a:spLocks noChangeArrowheads="1"/>
          </p:cNvSpPr>
          <p:nvPr/>
        </p:nvSpPr>
        <p:spPr bwMode="auto">
          <a:xfrm>
            <a:off x="1547813" y="5229225"/>
            <a:ext cx="144462" cy="719138"/>
          </a:xfrm>
          <a:prstGeom prst="down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74802" name="AutoShape 18"/>
          <p:cNvSpPr>
            <a:spLocks noChangeArrowheads="1"/>
          </p:cNvSpPr>
          <p:nvPr/>
        </p:nvSpPr>
        <p:spPr bwMode="auto">
          <a:xfrm>
            <a:off x="2555875" y="6092825"/>
            <a:ext cx="1008063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74803" name="AutoShape 19"/>
          <p:cNvSpPr>
            <a:spLocks noChangeArrowheads="1"/>
          </p:cNvSpPr>
          <p:nvPr/>
        </p:nvSpPr>
        <p:spPr bwMode="auto">
          <a:xfrm>
            <a:off x="4643438" y="4868863"/>
            <a:ext cx="360362" cy="1008062"/>
          </a:xfrm>
          <a:prstGeom prst="up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74804" name="AutoShape 20"/>
          <p:cNvSpPr>
            <a:spLocks noChangeArrowheads="1"/>
          </p:cNvSpPr>
          <p:nvPr/>
        </p:nvSpPr>
        <p:spPr bwMode="auto">
          <a:xfrm>
            <a:off x="4859338" y="2492375"/>
            <a:ext cx="144462" cy="1657350"/>
          </a:xfrm>
          <a:prstGeom prst="upArrow">
            <a:avLst>
              <a:gd name="adj1" fmla="val 50000"/>
              <a:gd name="adj2" fmla="val 2868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* وظيفة خلايا الدم البيضاء مقاومة الاجسام الغريبة والدفاع عن الجسم.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19250" y="2492375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* عدد كريات الدم البيضاء هو 7000 في كل ملل دم.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00113" y="3068638"/>
            <a:ext cx="7775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* في حالة غزو جسم غريب للجسم يزداد عددها فمثلا عند حدوث مرض التهاب الرئتين يرتفع عددها الى 200000 .</a:t>
            </a:r>
            <a:endParaRPr lang="en-US" sz="2400" b="1" i="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042988" y="4149725"/>
            <a:ext cx="76327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ar-SA" sz="2400" b="1" i="0">
                <a:solidFill>
                  <a:srgbClr val="FF0000"/>
                </a:solidFill>
              </a:rPr>
              <a:t> بعكس كريات الدم الحمراء تستطيع كريات الدم الحمراء مغادرة الاوعية   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 الدموية والانتقال الى الانسجة..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547813" y="5373688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* هنالك عدة انواع من خلايا الدم البيضاء تختلف في مبناه.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2627313" y="404813"/>
            <a:ext cx="3673475" cy="936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66"/>
                </a:solidFill>
              </a:rPr>
              <a:t>خلايا الدم البيضاء :-</a:t>
            </a:r>
            <a:endParaRPr lang="en-US" sz="2400" b="1" i="0">
              <a:solidFill>
                <a:srgbClr val="FFFF66"/>
              </a:solidFill>
            </a:endParaRPr>
          </a:p>
          <a:p>
            <a:pPr algn="ctr"/>
            <a:endParaRPr lang="en-US" sz="2400" b="1" i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051050" y="1557338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* له اهمية كبرى في حدوث عملية تجلط الدم.</a:t>
            </a:r>
            <a:endParaRPr lang="en-US" sz="2400" b="1" i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051050" y="2060575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* تحتوي على انزيم الترمبوبلاستين.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051050" y="2636838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i="0">
                <a:solidFill>
                  <a:srgbClr val="3333FF"/>
                </a:solidFill>
              </a:rPr>
              <a:t>* اصغر من الكريات الحمراء والبيضاء. </a:t>
            </a:r>
            <a:endParaRPr lang="en-US" sz="2400" i="0">
              <a:solidFill>
                <a:srgbClr val="3333FF"/>
              </a:solidFill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051050" y="3357563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*  يصل عددها الى 300000 في كل ملل دم.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2627313" y="404813"/>
            <a:ext cx="3673475" cy="936625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66"/>
                </a:solidFill>
              </a:rPr>
              <a:t> صفائح الدم  </a:t>
            </a:r>
            <a:endParaRPr lang="en-US" sz="2400" b="1" i="0">
              <a:solidFill>
                <a:srgbClr val="FFFF66"/>
              </a:solidFill>
            </a:endParaRPr>
          </a:p>
          <a:p>
            <a:pPr algn="ctr"/>
            <a:endParaRPr lang="en-US" sz="2400" b="1" i="0">
              <a:solidFill>
                <a:srgbClr val="FFFF66"/>
              </a:solidFill>
            </a:endParaRPr>
          </a:p>
        </p:txBody>
      </p:sp>
      <p:pic>
        <p:nvPicPr>
          <p:cNvPr id="26635" name="Picture 10" descr="npo000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565400"/>
            <a:ext cx="3598862" cy="429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067175" y="620713"/>
            <a:ext cx="4824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i="0">
                <a:solidFill>
                  <a:srgbClr val="3333FF"/>
                </a:solidFill>
              </a:rPr>
              <a:t>عملية تجلط الدم :-</a:t>
            </a:r>
            <a:endParaRPr lang="en-US" sz="2800" b="1" i="0">
              <a:solidFill>
                <a:srgbClr val="3333FF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331913" y="1557338"/>
            <a:ext cx="7345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عملية تجلط الدم هي حالة من حالات الاتزان البدني فهي تمنع فقدان الدم وتحافظ على كمية الدم.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258888" y="2781300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3333FF"/>
                </a:solidFill>
              </a:rPr>
              <a:t>مراحل تخثر الدم :</a:t>
            </a:r>
            <a:endParaRPr lang="en-US" sz="2400" b="1" i="0" u="sng">
              <a:solidFill>
                <a:srgbClr val="3333FF"/>
              </a:solidFill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39750" y="3500438"/>
            <a:ext cx="8191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SA" sz="2200" b="1" i="0"/>
              <a:t>عند إصابة الجسم بجروح فأن ذلك يسبب انفجار صفائح الدم ونتيجة لذلك يتحرر إنزيم يدعى بإنزيم الترمبوبلاستين</a:t>
            </a:r>
            <a:r>
              <a:rPr lang="en-US" sz="2200" b="1" i="0"/>
              <a:t> 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395288" y="4581525"/>
            <a:ext cx="8351837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FF0000"/>
                </a:solidFill>
              </a:rPr>
              <a:t>2. في سائل الدم توجد مادة بروتينية تتكون في الكبد تدعى بروترومبين وهي مرتبطة  </a:t>
            </a:r>
          </a:p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FF0000"/>
                </a:solidFill>
              </a:rPr>
              <a:t>    بصورة دائمة مع مادة أخرى وهذه المادة هي عبارة عن جسم مضاد للبروتين.</a:t>
            </a:r>
            <a:endParaRPr lang="en-US" sz="2200" b="1" i="0">
              <a:solidFill>
                <a:srgbClr val="FF0000"/>
              </a:solidFill>
            </a:endParaRPr>
          </a:p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FF0000"/>
                </a:solidFill>
              </a:rPr>
              <a:t>    نتيجة هذا الارتباط فأن البروتين يكون في حالة غير نشطة وغير فعالة .</a:t>
            </a:r>
          </a:p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FF0000"/>
                </a:solidFill>
              </a:rPr>
              <a:t>    إن إنزيم ترومبوبلاستين يعمل على فصل وتحرير البروتين من الجسم المضاد وعمل هذا  </a:t>
            </a:r>
          </a:p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FF0000"/>
                </a:solidFill>
              </a:rPr>
              <a:t>    الإنزيم  يتطلب وجود أيونات الكالسيوم وأيضا فيتامين </a:t>
            </a:r>
            <a:r>
              <a:rPr lang="en-US" sz="2200" b="1" i="0">
                <a:solidFill>
                  <a:srgbClr val="FF0000"/>
                </a:solidFill>
              </a:rPr>
              <a:t>K</a:t>
            </a:r>
            <a:r>
              <a:rPr lang="ar-SA" sz="2200" b="1" i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900113" y="2636838"/>
            <a:ext cx="7996237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>
              <a:buFontTx/>
              <a:buAutoNum type="arabicPeriod" startAt="4"/>
              <a:tabLst>
                <a:tab pos="457200" algn="l"/>
              </a:tabLst>
            </a:pPr>
            <a:r>
              <a:rPr lang="ar-SA" sz="2200" b="1" i="0">
                <a:solidFill>
                  <a:srgbClr val="333300"/>
                </a:solidFill>
              </a:rPr>
              <a:t>تتفاعل مادة الترومبين مع مادة بروتين فبرنيوجن (</a:t>
            </a:r>
            <a:r>
              <a:rPr lang="he-IL" sz="2200" b="1" i="0">
                <a:solidFill>
                  <a:srgbClr val="333300"/>
                </a:solidFill>
              </a:rPr>
              <a:t>פברינוגן) </a:t>
            </a:r>
            <a:r>
              <a:rPr lang="ar-SA" sz="2200" b="1" i="0">
                <a:solidFill>
                  <a:srgbClr val="333300"/>
                </a:solidFill>
              </a:rPr>
              <a:t>الذائب حيث  يتحول </a:t>
            </a:r>
          </a:p>
          <a:p>
            <a:pPr marL="342900" indent="-342900">
              <a:tabLst>
                <a:tab pos="457200" algn="l"/>
              </a:tabLst>
            </a:pPr>
            <a:r>
              <a:rPr lang="ar-SA" sz="2200" b="1" i="0">
                <a:solidFill>
                  <a:srgbClr val="333300"/>
                </a:solidFill>
              </a:rPr>
              <a:t>    إلى فبرين (</a:t>
            </a:r>
            <a:r>
              <a:rPr lang="he-IL" sz="2200" b="1" i="0">
                <a:solidFill>
                  <a:srgbClr val="333300"/>
                </a:solidFill>
              </a:rPr>
              <a:t>פברין) </a:t>
            </a:r>
            <a:r>
              <a:rPr lang="ar-SA" sz="2200" b="1" i="0">
                <a:solidFill>
                  <a:srgbClr val="333300"/>
                </a:solidFill>
              </a:rPr>
              <a:t>غير ذائب والذي يكون على هيئة شبكة من الإبر الخيطية التي </a:t>
            </a:r>
          </a:p>
          <a:p>
            <a:pPr marL="342900" indent="-342900">
              <a:tabLst>
                <a:tab pos="457200" algn="l"/>
              </a:tabLst>
            </a:pPr>
            <a:r>
              <a:rPr lang="ar-SA" sz="2200" b="1" i="0">
                <a:solidFill>
                  <a:srgbClr val="333300"/>
                </a:solidFill>
              </a:rPr>
              <a:t>    تؤدي إلى تكوين الجلطة الدموية  والى توقف النزيف وإغلاق الجروح.</a:t>
            </a:r>
          </a:p>
        </p:txBody>
      </p:sp>
      <p:sp>
        <p:nvSpPr>
          <p:cNvPr id="358405" name="Rectangle 5"/>
          <p:cNvSpPr>
            <a:spLocks noChangeArrowheads="1"/>
          </p:cNvSpPr>
          <p:nvPr/>
        </p:nvSpPr>
        <p:spPr bwMode="auto">
          <a:xfrm>
            <a:off x="1187450" y="1628775"/>
            <a:ext cx="7632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3333FF"/>
                </a:solidFill>
              </a:rPr>
              <a:t>3. تتحول مادة البروترومبين الغير فعالة إلى مادة ترومبين فعال بمساعدة إنزيم   </a:t>
            </a:r>
          </a:p>
          <a:p>
            <a:pPr>
              <a:tabLst>
                <a:tab pos="457200" algn="l"/>
              </a:tabLst>
            </a:pPr>
            <a:r>
              <a:rPr lang="ar-SA" sz="2200" b="1" i="0">
                <a:solidFill>
                  <a:srgbClr val="3333FF"/>
                </a:solidFill>
              </a:rPr>
              <a:t>    ترومبوبلاستين</a:t>
            </a:r>
          </a:p>
        </p:txBody>
      </p:sp>
      <p:sp>
        <p:nvSpPr>
          <p:cNvPr id="358407" name="Text Box 7"/>
          <p:cNvSpPr txBox="1">
            <a:spLocks noChangeArrowheads="1"/>
          </p:cNvSpPr>
          <p:nvPr/>
        </p:nvSpPr>
        <p:spPr bwMode="auto">
          <a:xfrm>
            <a:off x="6804025" y="2603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b="1" u="sng">
                <a:solidFill>
                  <a:srgbClr val="FF0000"/>
                </a:solidFill>
              </a:rPr>
              <a:t> تكملة المراحل</a:t>
            </a:r>
            <a:endParaRPr lang="en-US" b="1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ChangeArrowheads="1"/>
          </p:cNvSpPr>
          <p:nvPr/>
        </p:nvSpPr>
        <p:spPr bwMode="auto">
          <a:xfrm>
            <a:off x="3492500" y="333375"/>
            <a:ext cx="2519363" cy="8636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 i="0">
                <a:solidFill>
                  <a:schemeClr val="bg1"/>
                </a:solidFill>
                <a:latin typeface="Arial" pitchFamily="34" charset="0"/>
              </a:rPr>
              <a:t>الاتزان البدني</a:t>
            </a:r>
            <a:endParaRPr lang="en-US" sz="2800" b="1" i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827088" y="15573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latin typeface="Arial" pitchFamily="34" charset="0"/>
              </a:rPr>
              <a:t>المحافظة على بيئة داخلية ثابتة بالرغم من تغير الظروف في البيئة الخارجية.</a:t>
            </a:r>
            <a:endParaRPr lang="en-US" sz="2400" b="1" i="0">
              <a:latin typeface="Arial" pitchFamily="34" charset="0"/>
            </a:endParaRP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4572000" y="2349500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FF0000"/>
                </a:solidFill>
                <a:latin typeface="Arial" pitchFamily="34" charset="0"/>
              </a:rPr>
              <a:t>امثلة للاتزان البدني:</a:t>
            </a:r>
            <a:endParaRPr lang="en-US" sz="2400" b="1" i="0" u="sng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755650" y="3141663"/>
            <a:ext cx="79930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  <a:latin typeface="Arial" pitchFamily="34" charset="0"/>
              </a:rPr>
              <a:t>القدرة على الحفاظ على درجة حرارة ثابتة.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  <a:latin typeface="Arial" pitchFamily="34" charset="0"/>
              </a:rPr>
              <a:t>المحافظة على نسبة سكر ثابتة.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  <a:latin typeface="Arial" pitchFamily="34" charset="0"/>
              </a:rPr>
              <a:t>انتاج خلايا دم حمراء.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  <a:latin typeface="Arial" pitchFamily="34" charset="0"/>
              </a:rPr>
              <a:t>المحافظة على حجم الدم ثابت.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  <a:latin typeface="Arial" pitchFamily="34" charset="0"/>
              </a:rPr>
              <a:t>المحافظة على كمية الماء في الجسم</a:t>
            </a:r>
            <a:endParaRPr lang="en-US" sz="2400" b="1" i="0">
              <a:solidFill>
                <a:srgbClr val="3333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372225" y="1484313"/>
            <a:ext cx="1943100" cy="576262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حدوث جرح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7235825" y="2133600"/>
            <a:ext cx="360363" cy="863600"/>
          </a:xfrm>
          <a:prstGeom prst="downArrow">
            <a:avLst>
              <a:gd name="adj1" fmla="val 50000"/>
              <a:gd name="adj2" fmla="val 5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435600" y="2997200"/>
            <a:ext cx="3168650" cy="71913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انزيم الترمبوبلاستين من </a:t>
            </a:r>
          </a:p>
          <a:p>
            <a:pPr algn="ctr"/>
            <a:r>
              <a:rPr lang="ar-SA" sz="2400" b="1" i="0">
                <a:solidFill>
                  <a:srgbClr val="FFFF00"/>
                </a:solidFill>
              </a:rPr>
              <a:t>صفائح الدم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411413" y="2636838"/>
            <a:ext cx="1944687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66FF33"/>
                </a:solidFill>
              </a:rPr>
              <a:t> يؤدي الى اطلاق</a:t>
            </a:r>
            <a:endParaRPr lang="en-US" sz="2400" b="1" i="0">
              <a:solidFill>
                <a:srgbClr val="66FF33"/>
              </a:solidFill>
            </a:endParaRP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7235825" y="3789363"/>
            <a:ext cx="288925" cy="719137"/>
          </a:xfrm>
          <a:prstGeom prst="downArrow">
            <a:avLst>
              <a:gd name="adj1" fmla="val 50000"/>
              <a:gd name="adj2" fmla="val 62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364163" y="4581525"/>
            <a:ext cx="3238500" cy="5762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>
                <a:solidFill>
                  <a:srgbClr val="FFFF00"/>
                </a:solidFill>
              </a:rPr>
              <a:t>بروترومبين      ترومبين فعال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6877050" y="4941888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411413" y="3860800"/>
            <a:ext cx="19431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66FF33"/>
                </a:solidFill>
              </a:rPr>
              <a:t> يؤدي الى تحويل</a:t>
            </a:r>
            <a:endParaRPr lang="en-US" sz="2400" b="1" i="0">
              <a:solidFill>
                <a:srgbClr val="66FF33"/>
              </a:solidFill>
            </a:endParaRP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6948488" y="5157788"/>
            <a:ext cx="360362" cy="863600"/>
          </a:xfrm>
          <a:prstGeom prst="downArrow">
            <a:avLst>
              <a:gd name="adj1" fmla="val 50000"/>
              <a:gd name="adj2" fmla="val 5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411413" y="5229225"/>
            <a:ext cx="19431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66FF33"/>
                </a:solidFill>
              </a:rPr>
              <a:t> يؤدي الى تحويل</a:t>
            </a:r>
            <a:endParaRPr lang="en-US" sz="2400" b="1" i="0">
              <a:solidFill>
                <a:srgbClr val="66FF33"/>
              </a:solidFill>
            </a:endParaRP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3708400" y="6092825"/>
            <a:ext cx="4967288" cy="7651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00"/>
                </a:solidFill>
              </a:rPr>
              <a:t>فيبرينوجين         فبرين فعال غير ذائب </a:t>
            </a:r>
            <a:endParaRPr lang="en-US" sz="2400" b="1" i="0">
              <a:solidFill>
                <a:srgbClr val="FFFF00"/>
              </a:solidFill>
            </a:endParaRPr>
          </a:p>
          <a:p>
            <a:pPr algn="ctr"/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6516688" y="6381750"/>
            <a:ext cx="5032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3132138" y="476250"/>
            <a:ext cx="2952750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3333FF"/>
                </a:solidFill>
              </a:rPr>
              <a:t> تلخيص عملية تجلط الدم</a:t>
            </a:r>
            <a:endParaRPr lang="en-US" sz="2400" b="1" i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492500" y="981075"/>
            <a:ext cx="518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من العوامل التي تساعد على تجلط الدم :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908175" y="1700213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1. وضع شاش او قطن على مكان الجرح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908175" y="2565400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2. اعطاء فيتامين </a:t>
            </a:r>
            <a:r>
              <a:rPr lang="en-US" sz="2400" b="1" i="0"/>
              <a:t>K</a:t>
            </a:r>
            <a:r>
              <a:rPr lang="ar-SA" sz="2400" b="1" i="0"/>
              <a:t> وايونات كالسيوم الضرورية لعملية تخثر الدم.</a:t>
            </a:r>
            <a:endParaRPr lang="en-US" sz="2400" b="1" i="0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908175" y="3429000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chemeClr val="bg2"/>
                </a:solidFill>
              </a:rPr>
              <a:t>3. ارتفاع درجة الحرارة عند مكان الجرح. </a:t>
            </a:r>
            <a:endParaRPr lang="en-US" sz="2400" b="1" i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4" name="Oval 4"/>
          <p:cNvSpPr>
            <a:spLocks noChangeArrowheads="1"/>
          </p:cNvSpPr>
          <p:nvPr/>
        </p:nvSpPr>
        <p:spPr bwMode="auto">
          <a:xfrm>
            <a:off x="2916238" y="260350"/>
            <a:ext cx="2879725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/>
              <a:t>بلازما الدم</a:t>
            </a:r>
            <a:endParaRPr lang="en-US" sz="2400" b="1" i="0"/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تتكون بلازما الدم من ماء ومواد عضوية وغير عضوية.</a:t>
            </a:r>
            <a:endParaRPr lang="en-US" sz="2400" b="1" i="0"/>
          </a:p>
        </p:txBody>
      </p:sp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684213" y="2349500"/>
            <a:ext cx="7775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8887" name="Text Box 7"/>
          <p:cNvSpPr txBox="1">
            <a:spLocks noChangeArrowheads="1"/>
          </p:cNvSpPr>
          <p:nvPr/>
        </p:nvSpPr>
        <p:spPr bwMode="auto">
          <a:xfrm>
            <a:off x="827088" y="24209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 </a:t>
            </a:r>
            <a:endParaRPr lang="en-US" sz="2400" b="1" i="0"/>
          </a:p>
        </p:txBody>
      </p:sp>
      <p:graphicFrame>
        <p:nvGraphicFramePr>
          <p:cNvPr id="378938" name="Group 58"/>
          <p:cNvGraphicFramePr>
            <a:graphicFrameLocks noGrp="1"/>
          </p:cNvGraphicFramePr>
          <p:nvPr/>
        </p:nvGraphicFramePr>
        <p:xfrm>
          <a:off x="1692275" y="2349500"/>
          <a:ext cx="6216650" cy="3402013"/>
        </p:xfrm>
        <a:graphic>
          <a:graphicData uri="http://schemas.openxmlformats.org/drawingml/2006/table">
            <a:tbl>
              <a:tblPr rtl="1"/>
              <a:tblGrid>
                <a:gridCol w="3106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المادة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التركيز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الماء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91%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بروتينات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7%-9%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معادن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0.9%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جلوكوز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80-120 ملغرام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/</a:t>
                      </a: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ملل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يوريا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0.03%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كولسترول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150-250 ملغرام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/</a:t>
                      </a: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100ملل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78935" name="Rectangle 55"/>
          <p:cNvSpPr>
            <a:spLocks noChangeArrowheads="1"/>
          </p:cNvSpPr>
          <p:nvPr/>
        </p:nvSpPr>
        <p:spPr bwMode="auto">
          <a:xfrm>
            <a:off x="1619250" y="6092825"/>
            <a:ext cx="5689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/>
              <a:t>هنالك مواد اخرى في البلازما ولكن بتراكيز غير ثابتة</a:t>
            </a:r>
            <a:endParaRPr lang="en-US" sz="2400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3348038" y="908050"/>
            <a:ext cx="5184775" cy="50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/>
              <a:t>ماذا تعطينا نتائج فحص الدم ؟</a:t>
            </a:r>
            <a:endParaRPr lang="en-US" sz="2400" b="1" i="0"/>
          </a:p>
        </p:txBody>
      </p:sp>
      <p:sp>
        <p:nvSpPr>
          <p:cNvPr id="379909" name="Text Box 5"/>
          <p:cNvSpPr txBox="1">
            <a:spLocks noChangeArrowheads="1"/>
          </p:cNvSpPr>
          <p:nvPr/>
        </p:nvSpPr>
        <p:spPr bwMode="auto">
          <a:xfrm>
            <a:off x="684213" y="177323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حسب نسبة المركبات المختلفة في الدم يمكن معرفة الوضع الصحي للشخص.</a:t>
            </a:r>
            <a:endParaRPr lang="en-US" sz="2400" b="1" i="0"/>
          </a:p>
        </p:txBody>
      </p:sp>
      <p:sp>
        <p:nvSpPr>
          <p:cNvPr id="379910" name="Text Box 6"/>
          <p:cNvSpPr txBox="1">
            <a:spLocks noChangeArrowheads="1"/>
          </p:cNvSpPr>
          <p:nvPr/>
        </p:nvSpPr>
        <p:spPr bwMode="auto">
          <a:xfrm>
            <a:off x="684213" y="2349500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يتم المقارنة بين نتائج الفحص وبين الوضع الصحي الطبيعي.</a:t>
            </a:r>
            <a:endParaRPr lang="en-US" sz="2400" b="1" i="0"/>
          </a:p>
        </p:txBody>
      </p:sp>
      <p:sp>
        <p:nvSpPr>
          <p:cNvPr id="379911" name="Oval 7"/>
          <p:cNvSpPr>
            <a:spLocks noChangeArrowheads="1"/>
          </p:cNvSpPr>
          <p:nvPr/>
        </p:nvSpPr>
        <p:spPr bwMode="auto">
          <a:xfrm>
            <a:off x="6877050" y="2997200"/>
            <a:ext cx="1655763" cy="719138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0000"/>
                </a:solidFill>
              </a:rPr>
              <a:t>مثال: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379912" name="Rectangle 8"/>
          <p:cNvSpPr>
            <a:spLocks noChangeArrowheads="1"/>
          </p:cNvSpPr>
          <p:nvPr/>
        </p:nvSpPr>
        <p:spPr bwMode="auto">
          <a:xfrm>
            <a:off x="539750" y="4005263"/>
            <a:ext cx="7848600" cy="8636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>
                <a:solidFill>
                  <a:srgbClr val="FFFF00"/>
                </a:solidFill>
              </a:rPr>
              <a:t>اذا وجد ان نسبة السكر اعلى بكثير من 120 ملغرام</a:t>
            </a:r>
            <a:r>
              <a:rPr lang="en-US" sz="2400" b="1" i="0">
                <a:solidFill>
                  <a:srgbClr val="FFFF00"/>
                </a:solidFill>
              </a:rPr>
              <a:t>/</a:t>
            </a:r>
            <a:r>
              <a:rPr lang="ar-SA" sz="2400" b="1" i="0">
                <a:solidFill>
                  <a:srgbClr val="FFFF00"/>
                </a:solidFill>
              </a:rPr>
              <a:t> ملل فهذا يدل على </a:t>
            </a:r>
          </a:p>
          <a:p>
            <a:r>
              <a:rPr lang="ar-SA" sz="2400" b="1" i="0">
                <a:solidFill>
                  <a:srgbClr val="FFFF00"/>
                </a:solidFill>
              </a:rPr>
              <a:t>مرض السكري وعلى وجود خلل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9913" name="Rectangle 9"/>
          <p:cNvSpPr>
            <a:spLocks noChangeArrowheads="1"/>
          </p:cNvSpPr>
          <p:nvPr/>
        </p:nvSpPr>
        <p:spPr bwMode="auto">
          <a:xfrm>
            <a:off x="539750" y="5084763"/>
            <a:ext cx="7848600" cy="863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>
                <a:solidFill>
                  <a:srgbClr val="FFFF00"/>
                </a:solidFill>
              </a:rPr>
              <a:t>اذا وجد ان عدد خلايا الدم البيضاء عالية جدا فهذا يدل على وجود جسم غريب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76375" y="1557338"/>
            <a:ext cx="6767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جهاز الدم يتركب من كمية هائلة من الاوعية الدموية وبين هذه الاوعية يوجد القلب.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35375" y="3573463"/>
            <a:ext cx="46815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u="sng">
                <a:solidFill>
                  <a:srgbClr val="FF0000"/>
                </a:solidFill>
              </a:rPr>
              <a:t>موقع القلب:-</a:t>
            </a:r>
            <a:endParaRPr lang="en-US" sz="3200" b="1" u="sng">
              <a:solidFill>
                <a:srgbClr val="FF000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258888" y="4797425"/>
            <a:ext cx="7056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 i="0">
                <a:solidFill>
                  <a:srgbClr val="3333FF"/>
                </a:solidFill>
              </a:rPr>
              <a:t>يقع في القسم المركزي لفراغ الصدر فوق عضلة الحجاب الحاجز في الجهة اليسرى داخل القفص الصدري ويحاط بالرئتين</a:t>
            </a:r>
            <a:r>
              <a:rPr lang="ar-SA" i="0"/>
              <a:t>.</a:t>
            </a:r>
            <a:endParaRPr lang="en-US" i="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203575" y="404813"/>
            <a:ext cx="3960813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800" b="1" i="0">
                <a:solidFill>
                  <a:srgbClr val="3333FF"/>
                </a:solidFill>
              </a:rPr>
              <a:t>الدورة الدموية عند الانسان</a:t>
            </a:r>
            <a:endParaRPr lang="en-US" sz="2800" b="1" i="0">
              <a:solidFill>
                <a:srgbClr val="3333FF"/>
              </a:solidFill>
            </a:endParaRPr>
          </a:p>
          <a:p>
            <a:pPr algn="ctr"/>
            <a:endParaRPr lang="en-US" sz="2800" b="1" i="0">
              <a:solidFill>
                <a:srgbClr val="3333FF"/>
              </a:solidFill>
            </a:endParaRPr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3924300" y="2420938"/>
            <a:ext cx="1727200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 i="0">
                <a:solidFill>
                  <a:srgbClr val="FFFF00"/>
                </a:solidFill>
              </a:rPr>
              <a:t>القلب</a:t>
            </a:r>
            <a:endParaRPr lang="en-US" sz="28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68313" y="3644900"/>
            <a:ext cx="82073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00"/>
                </a:solidFill>
              </a:rPr>
              <a:t> يفصل بين كل اذين وبطين صمام , وايضا بين كل بطين والشريان الخارج منه صمام .</a:t>
            </a:r>
            <a:endParaRPr lang="en-US" sz="2200" b="1" i="0">
              <a:solidFill>
                <a:srgbClr val="333300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211638" y="4457700"/>
            <a:ext cx="42910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sz="2400" b="1" i="0" u="sng">
                <a:solidFill>
                  <a:srgbClr val="FF0000"/>
                </a:solidFill>
              </a:rPr>
              <a:t>وظيفة الصمام :</a:t>
            </a:r>
          </a:p>
          <a:p>
            <a:r>
              <a:rPr lang="ar-SA" sz="2200" b="1" i="0">
                <a:solidFill>
                  <a:srgbClr val="3333FF"/>
                </a:solidFill>
              </a:rPr>
              <a:t>السماح بتدفق الماء باتجاه واحد فقط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19250" y="5516563"/>
            <a:ext cx="6911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يفصل بين البطينين حاجز سميك بينما بين الاذينين يفصل حاجز رقيق.</a:t>
            </a:r>
            <a:endParaRPr lang="en-US" sz="2200" b="1" i="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124075" y="6021388"/>
            <a:ext cx="64801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جدار البطين الايسر اسمك من جدار البطين الايمن.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403350" y="29241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والى كل مضخة تدخل اوردة ويخرج شريان.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116013" y="2420938"/>
            <a:ext cx="756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كل مضخة تتكون من غرفة عليا تسمى اذين ومن غرفة سفلى تسمى بطين.</a:t>
            </a:r>
            <a:endParaRPr lang="en-US" sz="2400" b="1" i="0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692275" y="1773238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يتكون القلب من مضخة مزدوجة --- مضخة يمنى ومضخة يسرى. 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7164388" y="620713"/>
            <a:ext cx="1584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u="sng">
                <a:solidFill>
                  <a:srgbClr val="FF0000"/>
                </a:solidFill>
              </a:rPr>
              <a:t>مبنى القلب:</a:t>
            </a:r>
            <a:endParaRPr lang="en-US" sz="2800" b="1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34" name="Object 4" descr="npo000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0363" y="1125538"/>
            <a:ext cx="3687762" cy="4319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2843213" y="5300663"/>
            <a:ext cx="1368425" cy="576262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بطين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1547813" y="2565400"/>
            <a:ext cx="1368425" cy="5762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اذين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1331913" y="4292600"/>
            <a:ext cx="2087562" cy="5762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وريد اجوف سفلي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1258888" y="1628775"/>
            <a:ext cx="2087562" cy="5762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وريد اجوف علوي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1331913" y="836613"/>
            <a:ext cx="1943100" cy="576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الشريان الابهر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8" name="Rectangle 12"/>
          <p:cNvSpPr>
            <a:spLocks noChangeArrowheads="1"/>
          </p:cNvSpPr>
          <p:nvPr/>
        </p:nvSpPr>
        <p:spPr bwMode="auto">
          <a:xfrm>
            <a:off x="5724525" y="1052513"/>
            <a:ext cx="1439863" cy="576262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الرئة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29" name="Rectangle 13"/>
          <p:cNvSpPr>
            <a:spLocks noChangeArrowheads="1"/>
          </p:cNvSpPr>
          <p:nvPr/>
        </p:nvSpPr>
        <p:spPr bwMode="auto">
          <a:xfrm>
            <a:off x="6659563" y="1773238"/>
            <a:ext cx="1439862" cy="576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اوردة الرئة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6588125" y="2565400"/>
            <a:ext cx="1368425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اذين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31" name="Rectangle 15"/>
          <p:cNvSpPr>
            <a:spLocks noChangeArrowheads="1"/>
          </p:cNvSpPr>
          <p:nvPr/>
        </p:nvSpPr>
        <p:spPr bwMode="auto">
          <a:xfrm>
            <a:off x="6588125" y="3860800"/>
            <a:ext cx="1368425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بطين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32" name="Rectangle 16"/>
          <p:cNvSpPr>
            <a:spLocks noChangeArrowheads="1"/>
          </p:cNvSpPr>
          <p:nvPr/>
        </p:nvSpPr>
        <p:spPr bwMode="auto">
          <a:xfrm>
            <a:off x="4932363" y="5373688"/>
            <a:ext cx="1944687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حاجز بين البطينين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7633" name="Oval 17"/>
          <p:cNvSpPr>
            <a:spLocks noChangeArrowheads="1"/>
          </p:cNvSpPr>
          <p:nvPr/>
        </p:nvSpPr>
        <p:spPr bwMode="auto">
          <a:xfrm>
            <a:off x="3635375" y="260350"/>
            <a:ext cx="1873250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/>
              <a:t>مبنى القلب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7" name="Picture 4" descr="npo00000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313" y="314325"/>
            <a:ext cx="7699375" cy="6229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051050" y="333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u="sng"/>
              <a:t> الاوعية الدموية الكبيرة التي تدخل وتخرج من القلب:-</a:t>
            </a:r>
            <a:endParaRPr lang="en-US" sz="2800" b="1" u="sng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23850" y="1557338"/>
            <a:ext cx="8280400" cy="8636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ar-SA" sz="2400" b="1" i="0" u="sng">
                <a:solidFill>
                  <a:srgbClr val="66FF33"/>
                </a:solidFill>
              </a:rPr>
              <a:t>الوريد الاجوف السفلي :-</a:t>
            </a:r>
            <a:r>
              <a:rPr lang="ar-SA" b="1" i="0">
                <a:solidFill>
                  <a:srgbClr val="FFFF66"/>
                </a:solidFill>
              </a:rPr>
              <a:t> </a:t>
            </a:r>
            <a:r>
              <a:rPr lang="ar-SA" sz="2000" b="1" i="0">
                <a:solidFill>
                  <a:srgbClr val="FFFF66"/>
                </a:solidFill>
              </a:rPr>
              <a:t>يقوم بنقل الدم من جميع الاعضاء السفلية ( كالكليتين , الامعاء,</a:t>
            </a:r>
          </a:p>
          <a:p>
            <a:pPr marL="342900" indent="-342900"/>
            <a:r>
              <a:rPr lang="ar-SA" sz="2000" b="1" i="0">
                <a:solidFill>
                  <a:srgbClr val="FFFF66"/>
                </a:solidFill>
              </a:rPr>
              <a:t>     الكبد...) وينقلها الى الاذين الايمن. ( هذا الوعاء فقير ب- </a:t>
            </a:r>
            <a:r>
              <a:rPr lang="en-US" sz="2000" b="1" i="0">
                <a:solidFill>
                  <a:srgbClr val="FFFF66"/>
                </a:solidFill>
              </a:rPr>
              <a:t>O2</a:t>
            </a:r>
            <a:r>
              <a:rPr lang="ar-SA" sz="2000" b="1" i="0">
                <a:solidFill>
                  <a:srgbClr val="FFFF66"/>
                </a:solidFill>
              </a:rPr>
              <a:t> وغني ب- </a:t>
            </a:r>
            <a:r>
              <a:rPr lang="en-US" sz="2000" b="1" i="0">
                <a:solidFill>
                  <a:srgbClr val="FFFF66"/>
                </a:solidFill>
              </a:rPr>
              <a:t>CO2</a:t>
            </a:r>
            <a:r>
              <a:rPr lang="ar-SA" sz="2000" b="1" i="0">
                <a:solidFill>
                  <a:srgbClr val="FFFF66"/>
                </a:solidFill>
              </a:rPr>
              <a:t>).</a:t>
            </a:r>
            <a:endParaRPr lang="en-US" sz="2000" b="1" i="0">
              <a:solidFill>
                <a:srgbClr val="FFFF66"/>
              </a:solidFill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23850" y="2636838"/>
            <a:ext cx="8280400" cy="9366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 u="sng">
                <a:solidFill>
                  <a:srgbClr val="66FF33"/>
                </a:solidFill>
              </a:rPr>
              <a:t>2. الوريد الاجوف العلوي :-</a:t>
            </a:r>
            <a:r>
              <a:rPr lang="ar-SA" b="1" i="0">
                <a:solidFill>
                  <a:srgbClr val="FFFF66"/>
                </a:solidFill>
              </a:rPr>
              <a:t> </a:t>
            </a:r>
            <a:r>
              <a:rPr lang="ar-SA" sz="2000" b="1" i="0">
                <a:solidFill>
                  <a:srgbClr val="FFFF00"/>
                </a:solidFill>
              </a:rPr>
              <a:t>يقوم بنقل الدم من جميع الاعضاء العلوية ( الراس, الاطراف....)</a:t>
            </a:r>
          </a:p>
          <a:p>
            <a:r>
              <a:rPr lang="ar-SA" sz="2000" b="1" i="0">
                <a:solidFill>
                  <a:srgbClr val="FFFF00"/>
                </a:solidFill>
              </a:rPr>
              <a:t>     وينقلها الى الاذين الايمن. ( هذا الوعاء فقير ب- </a:t>
            </a:r>
            <a:r>
              <a:rPr lang="en-US" sz="2000" b="1" i="0">
                <a:solidFill>
                  <a:srgbClr val="FFFF00"/>
                </a:solidFill>
              </a:rPr>
              <a:t>O2</a:t>
            </a:r>
            <a:r>
              <a:rPr lang="ar-SA" sz="2000" b="1" i="0">
                <a:solidFill>
                  <a:srgbClr val="FFFF00"/>
                </a:solidFill>
              </a:rPr>
              <a:t> وغني ب- </a:t>
            </a:r>
            <a:r>
              <a:rPr lang="en-US" sz="2000" b="1" i="0">
                <a:solidFill>
                  <a:srgbClr val="FFFF00"/>
                </a:solidFill>
              </a:rPr>
              <a:t>CO2</a:t>
            </a:r>
            <a:r>
              <a:rPr lang="ar-SA" sz="2000" b="1" i="0">
                <a:solidFill>
                  <a:srgbClr val="FFFF00"/>
                </a:solidFill>
              </a:rPr>
              <a:t>).</a:t>
            </a:r>
            <a:endParaRPr lang="en-US" sz="2000" b="1" i="0">
              <a:solidFill>
                <a:srgbClr val="FFFF00"/>
              </a:solidFill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323850" y="3789363"/>
            <a:ext cx="8208963" cy="8636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 u="sng">
                <a:solidFill>
                  <a:srgbClr val="66FF33"/>
                </a:solidFill>
              </a:rPr>
              <a:t>3. شريان الرئة :-</a:t>
            </a:r>
            <a:r>
              <a:rPr lang="ar-SA" b="1" i="0">
                <a:solidFill>
                  <a:srgbClr val="FFFF66"/>
                </a:solidFill>
              </a:rPr>
              <a:t> </a:t>
            </a:r>
            <a:r>
              <a:rPr lang="ar-SA" sz="2000" b="1" i="0">
                <a:solidFill>
                  <a:srgbClr val="FFFF66"/>
                </a:solidFill>
              </a:rPr>
              <a:t>ينقل الدم من البطين الايمن الى الرئتين لاجراء عملية تبادل الغازات </a:t>
            </a:r>
          </a:p>
          <a:p>
            <a:r>
              <a:rPr lang="ar-SA" sz="2000" b="1" i="0">
                <a:solidFill>
                  <a:srgbClr val="FFFF66"/>
                </a:solidFill>
              </a:rPr>
              <a:t>   ( غني ب-</a:t>
            </a:r>
            <a:r>
              <a:rPr lang="en-US" sz="2000" b="1" i="0">
                <a:solidFill>
                  <a:srgbClr val="FFFF66"/>
                </a:solidFill>
              </a:rPr>
              <a:t>CO2</a:t>
            </a:r>
            <a:r>
              <a:rPr lang="ar-SA" sz="2000" b="1" i="0">
                <a:solidFill>
                  <a:srgbClr val="FFFF66"/>
                </a:solidFill>
              </a:rPr>
              <a:t>)</a:t>
            </a:r>
            <a:endParaRPr lang="en-US" sz="2000" b="1" i="0">
              <a:solidFill>
                <a:srgbClr val="FFFF66"/>
              </a:solidFill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23850" y="4868863"/>
            <a:ext cx="820896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 u="sng">
                <a:solidFill>
                  <a:srgbClr val="66FF33"/>
                </a:solidFill>
              </a:rPr>
              <a:t>4. وريد الرئة :-</a:t>
            </a:r>
            <a:r>
              <a:rPr lang="ar-SA" b="1" i="0">
                <a:solidFill>
                  <a:srgbClr val="FFFF66"/>
                </a:solidFill>
              </a:rPr>
              <a:t> </a:t>
            </a:r>
            <a:r>
              <a:rPr lang="ar-SA" sz="2000" b="1" i="0">
                <a:solidFill>
                  <a:srgbClr val="FFFF66"/>
                </a:solidFill>
              </a:rPr>
              <a:t>هنالك 4 اوردة رئوية , اثنان من كل رئة وهذه الاوردة تنقل الدم الغني </a:t>
            </a:r>
          </a:p>
          <a:p>
            <a:r>
              <a:rPr lang="ar-SA" sz="2000" b="1" i="0">
                <a:solidFill>
                  <a:srgbClr val="FFFF66"/>
                </a:solidFill>
              </a:rPr>
              <a:t>    بالاوكسجين من الرئتين الى الاذين الايسر</a:t>
            </a:r>
            <a:endParaRPr lang="en-US" sz="2000" b="1" i="0">
              <a:solidFill>
                <a:srgbClr val="FFFF66"/>
              </a:solidFill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395288" y="5805488"/>
            <a:ext cx="8137525" cy="719137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 u="sng">
                <a:solidFill>
                  <a:srgbClr val="66FF33"/>
                </a:solidFill>
              </a:rPr>
              <a:t>5. شريان الابهر :-</a:t>
            </a:r>
            <a:r>
              <a:rPr lang="ar-SA" b="1" i="0">
                <a:solidFill>
                  <a:srgbClr val="FFFF66"/>
                </a:solidFill>
              </a:rPr>
              <a:t> </a:t>
            </a:r>
            <a:r>
              <a:rPr lang="ar-SA" sz="2000" b="1" i="0">
                <a:solidFill>
                  <a:srgbClr val="FFFF66"/>
                </a:solidFill>
              </a:rPr>
              <a:t>هو الشريان الرئيسي في الجسم وهو ينقل الدم من البطين الايسر الى جميع</a:t>
            </a:r>
          </a:p>
          <a:p>
            <a:r>
              <a:rPr lang="ar-SA" sz="2000" b="1" i="0">
                <a:solidFill>
                  <a:srgbClr val="FFFF66"/>
                </a:solidFill>
              </a:rPr>
              <a:t>    انحاء الجسم  ( غني بالاوكسجين).</a:t>
            </a:r>
            <a:endParaRPr lang="en-US" sz="2000" b="1" i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700338" y="188913"/>
            <a:ext cx="3455987" cy="1008062"/>
          </a:xfrm>
          <a:prstGeom prst="ellipse">
            <a:avLst/>
          </a:prstGeom>
          <a:solidFill>
            <a:srgbClr val="66FF33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0000"/>
                </a:solidFill>
              </a:rPr>
              <a:t>الدورة الدموية الكبرى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58888" y="1557338"/>
            <a:ext cx="7343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</a:t>
            </a:r>
            <a:r>
              <a:rPr lang="ar-SA" sz="2400" b="1" i="0"/>
              <a:t>في هذه الدورة ينتقل الدم من البطين الايسر الى جميع انحاء الجسم ومن ثم يرجع الى الاذين الايمن</a:t>
            </a:r>
            <a:endParaRPr lang="en-US" sz="2400" b="1" i="0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7235825" y="2492375"/>
            <a:ext cx="1152525" cy="6477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6300788" y="2708275"/>
            <a:ext cx="865187" cy="215900"/>
          </a:xfrm>
          <a:prstGeom prst="leftArrow">
            <a:avLst>
              <a:gd name="adj1" fmla="val 50000"/>
              <a:gd name="adj2" fmla="val 100184"/>
            </a:avLst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076825" y="2565400"/>
            <a:ext cx="1152525" cy="6477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بطين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195513" y="4149725"/>
            <a:ext cx="1871662" cy="79216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جميع انحاء الجسم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339975" y="2492375"/>
            <a:ext cx="1727200" cy="79216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شريان الابهر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140200" y="2708275"/>
            <a:ext cx="865188" cy="215900"/>
          </a:xfrm>
          <a:prstGeom prst="leftArrow">
            <a:avLst>
              <a:gd name="adj1" fmla="val 50000"/>
              <a:gd name="adj2" fmla="val 100184"/>
            </a:avLst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3059113" y="3357563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3132138" y="5013325"/>
            <a:ext cx="215900" cy="792163"/>
          </a:xfrm>
          <a:prstGeom prst="downArrow">
            <a:avLst>
              <a:gd name="adj1" fmla="val 50000"/>
              <a:gd name="adj2" fmla="val 91728"/>
            </a:avLst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124075" y="5516563"/>
            <a:ext cx="2519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92275" y="5876925"/>
            <a:ext cx="2808288" cy="792163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وريد اجوف علوي وسفلي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4572000" y="6092825"/>
            <a:ext cx="1223963" cy="287338"/>
          </a:xfrm>
          <a:prstGeom prst="rightArrow">
            <a:avLst>
              <a:gd name="adj1" fmla="val 50000"/>
              <a:gd name="adj2" fmla="val 106492"/>
            </a:avLst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5867400" y="5876925"/>
            <a:ext cx="1582738" cy="649288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92500" y="1628775"/>
            <a:ext cx="475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3333FF"/>
                </a:solidFill>
              </a:rPr>
              <a:t>جهاز الدم يتكون من ثلاثة مركبات :</a:t>
            </a:r>
            <a:endParaRPr lang="en-US" sz="2400" b="1" i="0" u="sng">
              <a:solidFill>
                <a:srgbClr val="3333FF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635375" y="2276475"/>
            <a:ext cx="46085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00"/>
                </a:solidFill>
              </a:rPr>
              <a:t>القلب.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00"/>
                </a:solidFill>
              </a:rPr>
              <a:t>الاوعية الدموية.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00"/>
                </a:solidFill>
              </a:rPr>
              <a:t>الدم.</a:t>
            </a:r>
            <a:endParaRPr lang="en-US" sz="2400" b="1" i="0">
              <a:solidFill>
                <a:srgbClr val="3333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95288" y="4005263"/>
            <a:ext cx="7993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 i="0">
                <a:solidFill>
                  <a:srgbClr val="FF0000"/>
                </a:solidFill>
              </a:rPr>
              <a:t>تختلف الكائنات الحية بنوعية جهاز الدم ,هنالك نوعين من الجهاز الدموي :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508625" y="5013325"/>
            <a:ext cx="2735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CC3300"/>
                </a:solidFill>
              </a:rPr>
              <a:t>1. جهاز دموي مفتوح:</a:t>
            </a:r>
            <a:endParaRPr lang="en-US" sz="2400" b="1" i="0">
              <a:solidFill>
                <a:srgbClr val="CC3300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47813" y="5013325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الدم لا يجري داخل اوعية دموية محددة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724525" y="5876925"/>
            <a:ext cx="252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CC3300"/>
                </a:solidFill>
              </a:rPr>
              <a:t>2. جهاز دموي مغلق:-</a:t>
            </a:r>
            <a:endParaRPr lang="en-US" sz="2400" b="1" i="0">
              <a:solidFill>
                <a:srgbClr val="CC3300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971550" y="5876925"/>
            <a:ext cx="475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الدم يجري داخل اوعية دموية ولا يخرج منها.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4140200" y="333375"/>
            <a:ext cx="1944688" cy="1079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 i="0">
                <a:solidFill>
                  <a:srgbClr val="FFFF66"/>
                </a:solidFill>
              </a:rPr>
              <a:t>جهاز الدم</a:t>
            </a:r>
            <a:endParaRPr lang="en-US" sz="2800" b="1" i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2987675" y="188913"/>
            <a:ext cx="3146425" cy="12017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الدورة الدموية الصغرى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77041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 في هذه الدورة ينتقل الدم من القسم الايمن للقلب الى الرئتين لحدوث عملية تبادل الغازات وبعد ذلك يرجع الدم الغني بالاوكسجين الى الاذين الايسر للقلب</a:t>
            </a:r>
            <a:endParaRPr lang="en-US" sz="2400" b="1" i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7235825" y="2492375"/>
            <a:ext cx="1223963" cy="7921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6300788" y="2924175"/>
            <a:ext cx="865187" cy="144463"/>
          </a:xfrm>
          <a:prstGeom prst="leftArrow">
            <a:avLst>
              <a:gd name="adj1" fmla="val 50000"/>
              <a:gd name="adj2" fmla="val 1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148263" y="2636838"/>
            <a:ext cx="1152525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 بطين ايمن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2700338" y="4149725"/>
            <a:ext cx="1439862" cy="720725"/>
          </a:xfrm>
          <a:prstGeom prst="rect">
            <a:avLst/>
          </a:prstGeom>
          <a:solidFill>
            <a:srgbClr val="FF0000"/>
          </a:solidFill>
          <a:ln w="9525">
            <a:solidFill>
              <a:srgbClr val="33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الرئتين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700338" y="2565400"/>
            <a:ext cx="1511300" cy="72072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شريان الرئة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4211638" y="2924175"/>
            <a:ext cx="865187" cy="144463"/>
          </a:xfrm>
          <a:prstGeom prst="leftArrow">
            <a:avLst>
              <a:gd name="adj1" fmla="val 50000"/>
              <a:gd name="adj2" fmla="val 1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3419475" y="3357563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3419475" y="5013325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2484438" y="5949950"/>
            <a:ext cx="2016125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 اوردة الرئة  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4572000" y="6237288"/>
            <a:ext cx="1223963" cy="142875"/>
          </a:xfrm>
          <a:prstGeom prst="rightArrow">
            <a:avLst>
              <a:gd name="adj1" fmla="val 50000"/>
              <a:gd name="adj2" fmla="val 21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5867400" y="6021388"/>
            <a:ext cx="1582738" cy="649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720" name="Object 5" descr="npo00000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0"/>
            <a:ext cx="2190750" cy="942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2195513" y="981075"/>
            <a:ext cx="3889375" cy="50323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خلية دم حمراء في الحويصلة الهوائية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6948488" y="1268413"/>
            <a:ext cx="1441450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اوردة الرئة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6948488" y="3789363"/>
            <a:ext cx="1441450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الابهر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76" name="Rectangle 12"/>
          <p:cNvSpPr>
            <a:spLocks noChangeArrowheads="1"/>
          </p:cNvSpPr>
          <p:nvPr/>
        </p:nvSpPr>
        <p:spPr bwMode="auto">
          <a:xfrm>
            <a:off x="6948488" y="2924175"/>
            <a:ext cx="1441450" cy="4333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بطين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78" name="Rectangle 14"/>
          <p:cNvSpPr>
            <a:spLocks noChangeArrowheads="1"/>
          </p:cNvSpPr>
          <p:nvPr/>
        </p:nvSpPr>
        <p:spPr bwMode="auto">
          <a:xfrm>
            <a:off x="6948488" y="2060575"/>
            <a:ext cx="1441450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ايسر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80" name="Rectangle 16"/>
          <p:cNvSpPr>
            <a:spLocks noChangeArrowheads="1"/>
          </p:cNvSpPr>
          <p:nvPr/>
        </p:nvSpPr>
        <p:spPr bwMode="auto">
          <a:xfrm>
            <a:off x="6516688" y="4581525"/>
            <a:ext cx="223361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الشرايين في الاعضاء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81" name="AutoShape 17"/>
          <p:cNvSpPr>
            <a:spLocks noChangeArrowheads="1"/>
          </p:cNvSpPr>
          <p:nvPr/>
        </p:nvSpPr>
        <p:spPr bwMode="auto">
          <a:xfrm>
            <a:off x="7667625" y="1628775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682" name="AutoShape 18"/>
          <p:cNvSpPr>
            <a:spLocks noChangeArrowheads="1"/>
          </p:cNvSpPr>
          <p:nvPr/>
        </p:nvSpPr>
        <p:spPr bwMode="auto">
          <a:xfrm>
            <a:off x="7667625" y="2492375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683" name="AutoShape 19"/>
          <p:cNvSpPr>
            <a:spLocks noChangeArrowheads="1"/>
          </p:cNvSpPr>
          <p:nvPr/>
        </p:nvSpPr>
        <p:spPr bwMode="auto">
          <a:xfrm>
            <a:off x="7667625" y="3357563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684" name="AutoShape 20"/>
          <p:cNvSpPr>
            <a:spLocks noChangeArrowheads="1"/>
          </p:cNvSpPr>
          <p:nvPr/>
        </p:nvSpPr>
        <p:spPr bwMode="auto">
          <a:xfrm>
            <a:off x="7667625" y="4149725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685" name="AutoShape 21"/>
          <p:cNvSpPr>
            <a:spLocks noChangeArrowheads="1"/>
          </p:cNvSpPr>
          <p:nvPr/>
        </p:nvSpPr>
        <p:spPr bwMode="auto">
          <a:xfrm>
            <a:off x="7667625" y="4941888"/>
            <a:ext cx="144463" cy="431800"/>
          </a:xfrm>
          <a:prstGeom prst="down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686" name="AutoShape 22"/>
          <p:cNvSpPr>
            <a:spLocks noChangeArrowheads="1"/>
          </p:cNvSpPr>
          <p:nvPr/>
        </p:nvSpPr>
        <p:spPr bwMode="auto">
          <a:xfrm>
            <a:off x="6084888" y="1412875"/>
            <a:ext cx="863600" cy="144463"/>
          </a:xfrm>
          <a:prstGeom prst="rightArrow">
            <a:avLst>
              <a:gd name="adj1" fmla="val 50000"/>
              <a:gd name="adj2" fmla="val 149450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69687" name="Rectangle 23"/>
          <p:cNvSpPr>
            <a:spLocks noChangeArrowheads="1"/>
          </p:cNvSpPr>
          <p:nvPr/>
        </p:nvSpPr>
        <p:spPr bwMode="auto">
          <a:xfrm>
            <a:off x="6804025" y="5373688"/>
            <a:ext cx="1728788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الشرايين الصغيرة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89" name="Rectangle 25"/>
          <p:cNvSpPr>
            <a:spLocks noChangeArrowheads="1"/>
          </p:cNvSpPr>
          <p:nvPr/>
        </p:nvSpPr>
        <p:spPr bwMode="auto">
          <a:xfrm>
            <a:off x="2916238" y="5445125"/>
            <a:ext cx="2881312" cy="43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خلية دم حمراء في الشعيرة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91" name="Rectangle 27"/>
          <p:cNvSpPr>
            <a:spLocks noChangeArrowheads="1"/>
          </p:cNvSpPr>
          <p:nvPr/>
        </p:nvSpPr>
        <p:spPr bwMode="auto">
          <a:xfrm>
            <a:off x="4932363" y="6424613"/>
            <a:ext cx="503237" cy="4333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i="0">
                <a:solidFill>
                  <a:srgbClr val="FFFF00"/>
                </a:solidFill>
              </a:rPr>
              <a:t>O2</a:t>
            </a:r>
          </a:p>
        </p:txBody>
      </p:sp>
      <p:sp>
        <p:nvSpPr>
          <p:cNvPr id="369692" name="Rectangle 28"/>
          <p:cNvSpPr>
            <a:spLocks noChangeArrowheads="1"/>
          </p:cNvSpPr>
          <p:nvPr/>
        </p:nvSpPr>
        <p:spPr bwMode="auto">
          <a:xfrm>
            <a:off x="3276600" y="6424613"/>
            <a:ext cx="862013" cy="433387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i="0">
                <a:solidFill>
                  <a:srgbClr val="FFFF00"/>
                </a:solidFill>
              </a:rPr>
              <a:t>CO2</a:t>
            </a:r>
          </a:p>
        </p:txBody>
      </p:sp>
      <p:sp>
        <p:nvSpPr>
          <p:cNvPr id="369693" name="Line 29"/>
          <p:cNvSpPr>
            <a:spLocks noChangeShapeType="1"/>
          </p:cNvSpPr>
          <p:nvPr/>
        </p:nvSpPr>
        <p:spPr bwMode="auto">
          <a:xfrm flipV="1">
            <a:off x="3779838" y="5876925"/>
            <a:ext cx="504825" cy="504825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369694" name="Line 30"/>
          <p:cNvSpPr>
            <a:spLocks noChangeShapeType="1"/>
          </p:cNvSpPr>
          <p:nvPr/>
        </p:nvSpPr>
        <p:spPr bwMode="auto">
          <a:xfrm>
            <a:off x="4427538" y="5876925"/>
            <a:ext cx="649287" cy="504825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pic>
        <p:nvPicPr>
          <p:cNvPr id="369721" name="Object 31" descr="npo000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4652963"/>
            <a:ext cx="1343025" cy="695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9696" name="Rectangle 32"/>
          <p:cNvSpPr>
            <a:spLocks noChangeArrowheads="1"/>
          </p:cNvSpPr>
          <p:nvPr/>
        </p:nvSpPr>
        <p:spPr bwMode="auto">
          <a:xfrm>
            <a:off x="468313" y="1196975"/>
            <a:ext cx="1441450" cy="3603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الرئة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97" name="Rectangle 33"/>
          <p:cNvSpPr>
            <a:spLocks noChangeArrowheads="1"/>
          </p:cNvSpPr>
          <p:nvPr/>
        </p:nvSpPr>
        <p:spPr bwMode="auto">
          <a:xfrm>
            <a:off x="323850" y="3860800"/>
            <a:ext cx="2663825" cy="35877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وريد اجوف علوي وسفلي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98" name="Rectangle 34"/>
          <p:cNvSpPr>
            <a:spLocks noChangeArrowheads="1"/>
          </p:cNvSpPr>
          <p:nvPr/>
        </p:nvSpPr>
        <p:spPr bwMode="auto">
          <a:xfrm>
            <a:off x="539750" y="2997200"/>
            <a:ext cx="1441450" cy="43338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اذين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699" name="Rectangle 35"/>
          <p:cNvSpPr>
            <a:spLocks noChangeArrowheads="1"/>
          </p:cNvSpPr>
          <p:nvPr/>
        </p:nvSpPr>
        <p:spPr bwMode="auto">
          <a:xfrm>
            <a:off x="539750" y="2060575"/>
            <a:ext cx="1441450" cy="4318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بطين ايمن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700" name="Rectangle 36"/>
          <p:cNvSpPr>
            <a:spLocks noChangeArrowheads="1"/>
          </p:cNvSpPr>
          <p:nvPr/>
        </p:nvSpPr>
        <p:spPr bwMode="auto">
          <a:xfrm>
            <a:off x="323850" y="4724400"/>
            <a:ext cx="2233613" cy="360363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اوردة من الاعضاء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707" name="Rectangle 43"/>
          <p:cNvSpPr>
            <a:spLocks noChangeArrowheads="1"/>
          </p:cNvSpPr>
          <p:nvPr/>
        </p:nvSpPr>
        <p:spPr bwMode="auto">
          <a:xfrm>
            <a:off x="250825" y="5589588"/>
            <a:ext cx="1800225" cy="287337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الاوردة الصغيرة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9708" name="AutoShape 44"/>
          <p:cNvSpPr>
            <a:spLocks noChangeArrowheads="1"/>
          </p:cNvSpPr>
          <p:nvPr/>
        </p:nvSpPr>
        <p:spPr bwMode="auto">
          <a:xfrm>
            <a:off x="1763713" y="1052513"/>
            <a:ext cx="431800" cy="144462"/>
          </a:xfrm>
          <a:prstGeom prst="leftArrow">
            <a:avLst>
              <a:gd name="adj1" fmla="val 50000"/>
              <a:gd name="adj2" fmla="val 74726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69709" name="AutoShape 45"/>
          <p:cNvSpPr>
            <a:spLocks noChangeArrowheads="1"/>
          </p:cNvSpPr>
          <p:nvPr/>
        </p:nvSpPr>
        <p:spPr bwMode="auto">
          <a:xfrm>
            <a:off x="1187450" y="1557338"/>
            <a:ext cx="144463" cy="431800"/>
          </a:xfrm>
          <a:prstGeom prst="up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710" name="AutoShape 46"/>
          <p:cNvSpPr>
            <a:spLocks noChangeArrowheads="1"/>
          </p:cNvSpPr>
          <p:nvPr/>
        </p:nvSpPr>
        <p:spPr bwMode="auto">
          <a:xfrm>
            <a:off x="1187450" y="2492375"/>
            <a:ext cx="144463" cy="431800"/>
          </a:xfrm>
          <a:prstGeom prst="up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711" name="AutoShape 47"/>
          <p:cNvSpPr>
            <a:spLocks noChangeArrowheads="1"/>
          </p:cNvSpPr>
          <p:nvPr/>
        </p:nvSpPr>
        <p:spPr bwMode="auto">
          <a:xfrm>
            <a:off x="1187450" y="3429000"/>
            <a:ext cx="144463" cy="431800"/>
          </a:xfrm>
          <a:prstGeom prst="up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712" name="AutoShape 48"/>
          <p:cNvSpPr>
            <a:spLocks noChangeArrowheads="1"/>
          </p:cNvSpPr>
          <p:nvPr/>
        </p:nvSpPr>
        <p:spPr bwMode="auto">
          <a:xfrm>
            <a:off x="1187450" y="4292600"/>
            <a:ext cx="144463" cy="431800"/>
          </a:xfrm>
          <a:prstGeom prst="up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713" name="AutoShape 49"/>
          <p:cNvSpPr>
            <a:spLocks noChangeArrowheads="1"/>
          </p:cNvSpPr>
          <p:nvPr/>
        </p:nvSpPr>
        <p:spPr bwMode="auto">
          <a:xfrm>
            <a:off x="1187450" y="5084763"/>
            <a:ext cx="144463" cy="431800"/>
          </a:xfrm>
          <a:prstGeom prst="upArrow">
            <a:avLst>
              <a:gd name="adj1" fmla="val 50000"/>
              <a:gd name="adj2" fmla="val 74725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9716" name="AutoShape 52"/>
          <p:cNvSpPr>
            <a:spLocks noChangeArrowheads="1"/>
          </p:cNvSpPr>
          <p:nvPr/>
        </p:nvSpPr>
        <p:spPr bwMode="auto">
          <a:xfrm>
            <a:off x="5940425" y="5516563"/>
            <a:ext cx="792163" cy="217487"/>
          </a:xfrm>
          <a:prstGeom prst="leftArrow">
            <a:avLst>
              <a:gd name="adj1" fmla="val 50000"/>
              <a:gd name="adj2" fmla="val 91059"/>
            </a:avLst>
          </a:prstGeom>
          <a:solidFill>
            <a:srgbClr val="66FF33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69717" name="AutoShape 53"/>
          <p:cNvSpPr>
            <a:spLocks noChangeArrowheads="1"/>
          </p:cNvSpPr>
          <p:nvPr/>
        </p:nvSpPr>
        <p:spPr bwMode="auto">
          <a:xfrm>
            <a:off x="2051050" y="5661025"/>
            <a:ext cx="792163" cy="217488"/>
          </a:xfrm>
          <a:prstGeom prst="leftArrow">
            <a:avLst>
              <a:gd name="adj1" fmla="val 50000"/>
              <a:gd name="adj2" fmla="val 91058"/>
            </a:avLst>
          </a:prstGeom>
          <a:solidFill>
            <a:srgbClr val="66FF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pic>
        <p:nvPicPr>
          <p:cNvPr id="369722" name="Object 54" descr="npo0000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2708275"/>
            <a:ext cx="1057275" cy="1511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69723" name="Object 55" descr="npo0000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08400" y="1628775"/>
            <a:ext cx="1066800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25" name="Object 4" descr="npo000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628775"/>
            <a:ext cx="6264275" cy="4933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549" name="Picture 4" descr="npo000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633413"/>
            <a:ext cx="7416800" cy="5964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276600" y="404813"/>
            <a:ext cx="2519363" cy="1008062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 i="0">
                <a:solidFill>
                  <a:srgbClr val="FFFF00"/>
                </a:solidFill>
              </a:rPr>
              <a:t>عمل القلب</a:t>
            </a:r>
            <a:endParaRPr lang="en-US" sz="2800" b="1" i="0">
              <a:solidFill>
                <a:srgbClr val="FFFF00"/>
              </a:solidFill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71550" y="1773238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 i="0">
                <a:solidFill>
                  <a:srgbClr val="FF0000"/>
                </a:solidFill>
              </a:rPr>
              <a:t>يعمل القلب الايسر والايمن معا ففي نفس الوقت ينتقل دم من الاذينين الى البطينين وايضا من البطينين الى الشرايين.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116013" y="3141663"/>
            <a:ext cx="734377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 i="0">
                <a:solidFill>
                  <a:srgbClr val="3333FF"/>
                </a:solidFill>
              </a:rPr>
              <a:t>سمك جدران البطينين ملائم لوظيفته.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فالبطين الايسر الذي يضخ الدم الى جميع انحاء القلب اسمك من البطين الايمن الذي يضخ الدم الى الرئتين فقط.</a:t>
            </a:r>
            <a:r>
              <a:rPr lang="ar-SA" i="0"/>
              <a:t> </a:t>
            </a:r>
            <a:endParaRPr lang="en-US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7416800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 u="sng">
                <a:solidFill>
                  <a:srgbClr val="3333FF"/>
                </a:solidFill>
              </a:rPr>
              <a:t>ارتخاء القلب :</a:t>
            </a:r>
            <a:r>
              <a:rPr lang="ar-SA" sz="2200" b="1" i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ar-SA" sz="2200" b="1" i="0"/>
              <a:t>     يرتخي البطينان والاذينان ونتيجة ذلك ينخفض بهما الضغط. فينتقل الدم من الاوردة الرئوية الى الاذين الايسر ومن الوريدين الاجوف السفلي والعلوي الى الاذين الايمن.</a:t>
            </a:r>
          </a:p>
          <a:p>
            <a:pPr marL="342900" indent="-342900">
              <a:spcBef>
                <a:spcPct val="50000"/>
              </a:spcBef>
            </a:pPr>
            <a:r>
              <a:rPr lang="ar-SA" sz="2200" b="1" i="0"/>
              <a:t>     الصمامات بين الاذينين والبطينين مفتوحة لذلك يمتلئ الاذينان ويبدأ الدم بالانتقال الى البطينين.   هذه المرحلة تستمر لمدة 0.3 ثانية.</a:t>
            </a:r>
            <a:endParaRPr lang="en-US" sz="2200" b="1" i="0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755650" y="4797425"/>
            <a:ext cx="77057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3333FF"/>
                </a:solidFill>
              </a:rPr>
              <a:t>2. انقباض الاذينين وتعبئة البطينين: </a:t>
            </a:r>
          </a:p>
          <a:p>
            <a:pPr>
              <a:spcBef>
                <a:spcPct val="50000"/>
              </a:spcBef>
            </a:pPr>
            <a:r>
              <a:rPr lang="ar-SA" i="0"/>
              <a:t>     </a:t>
            </a:r>
            <a:r>
              <a:rPr lang="ar-SA" sz="2200" b="1" i="0"/>
              <a:t>مرحلة الارتخاء التي تستمر لمدة </a:t>
            </a:r>
            <a:r>
              <a:rPr lang="en-US" sz="2200" b="1" i="0"/>
              <a:t>0.3sec</a:t>
            </a:r>
            <a:r>
              <a:rPr lang="ar-SA" sz="2200" b="1" i="0"/>
              <a:t> تتوقف فجأة , وينقبض الاذينين   </a:t>
            </a:r>
          </a:p>
          <a:p>
            <a:pPr>
              <a:spcBef>
                <a:spcPct val="50000"/>
              </a:spcBef>
            </a:pPr>
            <a:r>
              <a:rPr lang="ar-SA" sz="2200" b="1" i="0"/>
              <a:t>    مما يؤدي الى دفع الدم الى البطينين.</a:t>
            </a:r>
            <a:endParaRPr lang="en-US" sz="2200" b="1" i="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292725" y="620713"/>
            <a:ext cx="3311525" cy="792162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00"/>
                </a:solidFill>
              </a:rPr>
              <a:t>يعمل القلب على عدة مراحل :-</a:t>
            </a:r>
            <a:endParaRPr lang="en-US" sz="2400" b="1" i="0">
              <a:solidFill>
                <a:srgbClr val="FFFF00"/>
              </a:solidFill>
            </a:endParaRPr>
          </a:p>
          <a:p>
            <a:pPr algn="ctr"/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900113" y="620713"/>
            <a:ext cx="763270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3333FF"/>
                </a:solidFill>
              </a:rPr>
              <a:t>3. انقباض البطينين:-</a:t>
            </a:r>
          </a:p>
          <a:p>
            <a:pPr>
              <a:spcBef>
                <a:spcPct val="50000"/>
              </a:spcBef>
            </a:pPr>
            <a:endParaRPr lang="ar-SA" i="0"/>
          </a:p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200" b="1" i="0"/>
              <a:t>يرتفع ضغط الدم في البطينين , وتغلق الصمامات بين الاذينين والبطينين .</a:t>
            </a:r>
          </a:p>
          <a:p>
            <a:pPr>
              <a:spcBef>
                <a:spcPct val="50000"/>
              </a:spcBef>
            </a:pPr>
            <a:r>
              <a:rPr lang="ar-SA" sz="2200" b="1" i="0"/>
              <a:t>مما يؤدي الى انقباض البطينين الامر الذي يؤدي الى فتح صمامات الشرايين , فينتقل الدم بقوة من البطين الايمن الى شريان الرئة ومن البطين الايسر الى شريان الابهر. </a:t>
            </a:r>
            <a:endParaRPr lang="en-US" sz="2200" b="1" i="0"/>
          </a:p>
        </p:txBody>
      </p:sp>
      <p:sp>
        <p:nvSpPr>
          <p:cNvPr id="366598" name="Rectangle 6"/>
          <p:cNvSpPr>
            <a:spLocks noChangeArrowheads="1"/>
          </p:cNvSpPr>
          <p:nvPr/>
        </p:nvSpPr>
        <p:spPr bwMode="auto">
          <a:xfrm>
            <a:off x="827088" y="3357563"/>
            <a:ext cx="7632700" cy="122555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 sz="2400" b="1" i="0"/>
          </a:p>
          <a:p>
            <a:r>
              <a:rPr lang="ar-SA" sz="2400" b="1" i="0"/>
              <a:t> </a:t>
            </a:r>
            <a:r>
              <a:rPr lang="ar-SA" sz="2400" b="1" i="0">
                <a:solidFill>
                  <a:schemeClr val="hlink"/>
                </a:solidFill>
              </a:rPr>
              <a:t>نتيجة انخفاض الضغط في البطينين تغلق الصمامات بين البطينين </a:t>
            </a:r>
          </a:p>
          <a:p>
            <a:r>
              <a:rPr lang="ar-SA" sz="2400" b="1" i="0">
                <a:solidFill>
                  <a:schemeClr val="hlink"/>
                </a:solidFill>
              </a:rPr>
              <a:t>والشرايين مما يمنع رجوع الدم الى الخلف.</a:t>
            </a:r>
            <a:endParaRPr lang="en-US" sz="2400" b="1" i="0">
              <a:solidFill>
                <a:schemeClr val="hlink"/>
              </a:solidFill>
            </a:endParaRPr>
          </a:p>
          <a:p>
            <a:endParaRPr lang="en-US" sz="2400" b="1" i="0"/>
          </a:p>
        </p:txBody>
      </p:sp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1619250" y="4868863"/>
            <a:ext cx="698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مرحلة انقباض الاذينين والبطينين تستمر لمدة </a:t>
            </a:r>
            <a:r>
              <a:rPr lang="en-US" sz="2400" b="1" i="0">
                <a:solidFill>
                  <a:srgbClr val="3333FF"/>
                </a:solidFill>
              </a:rPr>
              <a:t>0.55 sec</a:t>
            </a:r>
          </a:p>
        </p:txBody>
      </p:sp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1979613" y="5514975"/>
            <a:ext cx="6605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sz="2400" b="1" i="0">
                <a:solidFill>
                  <a:srgbClr val="FF0000"/>
                </a:solidFill>
              </a:rPr>
              <a:t>لذلك فان خفقة كاملة تستمر لمدة ما يقارب </a:t>
            </a:r>
            <a:r>
              <a:rPr lang="en-US" sz="2400" b="1" i="0">
                <a:solidFill>
                  <a:srgbClr val="FF0000"/>
                </a:solidFill>
              </a:rPr>
              <a:t>0.85sec</a:t>
            </a:r>
            <a:r>
              <a:rPr lang="ar-SA" sz="2400" b="1" i="0">
                <a:solidFill>
                  <a:srgbClr val="FF0000"/>
                </a:solidFill>
              </a:rPr>
              <a:t> </a:t>
            </a:r>
          </a:p>
          <a:p>
            <a:r>
              <a:rPr lang="ar-SA" sz="2400" b="1" i="0">
                <a:solidFill>
                  <a:srgbClr val="FF0000"/>
                </a:solidFill>
              </a:rPr>
              <a:t>اي انه في الدقيقة هنالك ما يقارب 70 خفقة ( نبضة).</a:t>
            </a:r>
            <a:endParaRPr lang="en-US" sz="2400" b="1" i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693" name="Picture 4" descr="npo00001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0"/>
            <a:ext cx="8748712" cy="685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419475" y="1557338"/>
            <a:ext cx="5256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58888" y="2349500"/>
            <a:ext cx="7345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endParaRPr lang="en-US" i="0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276600" y="549275"/>
            <a:ext cx="554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u="sng">
                <a:solidFill>
                  <a:srgbClr val="FF0000"/>
                </a:solidFill>
              </a:rPr>
              <a:t>ما هي الاصوات التي تسمع عند دقات القلب؟</a:t>
            </a:r>
            <a:endParaRPr lang="en-US" sz="2400" b="1" u="sng">
              <a:solidFill>
                <a:srgbClr val="FF0000"/>
              </a:solidFill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827088" y="1412875"/>
            <a:ext cx="79914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ar-SA" sz="2400" b="1">
                <a:solidFill>
                  <a:srgbClr val="3333FF"/>
                </a:solidFill>
              </a:rPr>
              <a:t>في كل خفقة نسمع صوتين: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>
                <a:solidFill>
                  <a:srgbClr val="3333FF"/>
                </a:solidFill>
              </a:rPr>
              <a:t>صوت اغلاق الصمامات بين الاذينين والبطينين.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>
                <a:solidFill>
                  <a:srgbClr val="3333FF"/>
                </a:solidFill>
              </a:rPr>
              <a:t>صوت اغلاق الصمامات بين البطينين والشرايين.وهو صوت اقوى من الاول</a:t>
            </a:r>
            <a:endParaRPr lang="en-US" sz="2400" b="1">
              <a:solidFill>
                <a:srgbClr val="3333FF"/>
              </a:solidFill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348038" y="5229225"/>
            <a:ext cx="3455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916238" y="3500438"/>
            <a:ext cx="4319587" cy="1152525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حسب هذه الاصوات يمكن معرفة مدى </a:t>
            </a:r>
          </a:p>
          <a:p>
            <a:pPr algn="ctr"/>
            <a:r>
              <a:rPr lang="ar-SA" sz="2400" b="1">
                <a:solidFill>
                  <a:srgbClr val="FFFF00"/>
                </a:solidFill>
              </a:rPr>
              <a:t>عمل هذه الصمامات</a:t>
            </a:r>
            <a:endParaRPr 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419475" y="333375"/>
            <a:ext cx="2447925" cy="863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محصول القلب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827088" y="1412875"/>
            <a:ext cx="777716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كمية الدم التي يضخها البطين الايسر الى الشريان الرئيسي والبطين الايمن الى</a:t>
            </a:r>
          </a:p>
          <a:p>
            <a:pPr marL="342900" indent="-342900"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شريان الرئة تدعى محصول القلب وهو يحدد حسب امرين:-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>
                <a:solidFill>
                  <a:srgbClr val="3333FF"/>
                </a:solidFill>
              </a:rPr>
              <a:t>عدد النبضات.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>
                <a:solidFill>
                  <a:srgbClr val="3333FF"/>
                </a:solidFill>
              </a:rPr>
              <a:t>حجم النبضة ( الخفقة)</a:t>
            </a:r>
            <a:r>
              <a:rPr lang="ar-SA" i="0"/>
              <a:t> </a:t>
            </a:r>
            <a:endParaRPr lang="en-US" i="0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2195513" y="3716338"/>
            <a:ext cx="4824412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محصول القلب = عدد النبضات * حجم الخفقة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7993063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/>
              <a:t>مثال:</a:t>
            </a:r>
          </a:p>
          <a:p>
            <a:pPr>
              <a:spcBef>
                <a:spcPct val="50000"/>
              </a:spcBef>
            </a:pPr>
            <a:r>
              <a:rPr lang="ar-SA" sz="2400" b="1"/>
              <a:t> لو فرضنا ان قلب الانسان ينبض 75 مرة في الدقيقة وحجم الخفقة 80 ملل فان محصول القلب هو:-</a:t>
            </a:r>
            <a:endParaRPr lang="en-US" sz="2400" b="1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835150" y="6021388"/>
            <a:ext cx="482441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 = 75 * 80 = 6lit</a:t>
            </a:r>
            <a:r>
              <a:rPr lang="ar-SA" sz="2400" b="1"/>
              <a:t>محصول القلب </a:t>
            </a:r>
            <a:endParaRPr 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00113" y="1700213"/>
            <a:ext cx="7775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1. نقل الغازات--- حيث يتم نقل </a:t>
            </a:r>
            <a:r>
              <a:rPr lang="en-US" sz="2200" b="1" i="0">
                <a:solidFill>
                  <a:srgbClr val="FF0000"/>
                </a:solidFill>
              </a:rPr>
              <a:t>O2</a:t>
            </a:r>
            <a:r>
              <a:rPr lang="ar-SA" sz="2200" b="1" i="0">
                <a:solidFill>
                  <a:srgbClr val="FF0000"/>
                </a:solidFill>
              </a:rPr>
              <a:t> من الرئتين الى الخلايا ونقل </a:t>
            </a:r>
            <a:r>
              <a:rPr lang="en-US" sz="2200" b="1" i="0">
                <a:solidFill>
                  <a:srgbClr val="FF0000"/>
                </a:solidFill>
              </a:rPr>
              <a:t>CO2</a:t>
            </a:r>
            <a:r>
              <a:rPr lang="ar-SA" sz="2200" b="1" i="0">
                <a:solidFill>
                  <a:srgbClr val="FF0000"/>
                </a:solidFill>
              </a:rPr>
              <a:t> من الخلايا الى الرئتين.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00113" y="2565400"/>
            <a:ext cx="7775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2. نقل الهرمونات من مكان انتاجها الى انسجة الهدف.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00113" y="3284538"/>
            <a:ext cx="77755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/>
              <a:t>3. حماية الجسم من الاجسام الغريبة.</a:t>
            </a:r>
            <a:endParaRPr lang="en-US" sz="2200" b="1" i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00113" y="3933825"/>
            <a:ext cx="7775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4. امتصاص المواد الغذائية من الجهاز الهضمي ونقلها الى الخلايا.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4581525"/>
            <a:ext cx="7775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5. يساعد على حفظ التوازن المائي والحراري في الجسم.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900113" y="5229225"/>
            <a:ext cx="7775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00"/>
                </a:solidFill>
              </a:rPr>
              <a:t>6. يقوم بتنظيم درجة الحموضة. ( ال- </a:t>
            </a:r>
            <a:r>
              <a:rPr lang="en-US" sz="2200" b="1" i="0">
                <a:solidFill>
                  <a:srgbClr val="333300"/>
                </a:solidFill>
              </a:rPr>
              <a:t>PH</a:t>
            </a:r>
            <a:r>
              <a:rPr lang="ar-SA" sz="2200" b="1" i="0">
                <a:solidFill>
                  <a:srgbClr val="333300"/>
                </a:solidFill>
              </a:rPr>
              <a:t>).</a:t>
            </a:r>
            <a:endParaRPr lang="en-US" sz="2200" b="1" i="0">
              <a:solidFill>
                <a:srgbClr val="333300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84213" y="5876925"/>
            <a:ext cx="79914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7. ينقل نواتج الايض الغير مرغوب فيها ( الفضلات ) من الانسجة الى اعضاء الافراز.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659563" y="549275"/>
            <a:ext cx="2016125" cy="71913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ar-SA" sz="3200" b="1" i="0">
              <a:solidFill>
                <a:srgbClr val="FFFF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ar-SA" sz="3200" b="1" i="0">
                <a:solidFill>
                  <a:srgbClr val="FFFF66"/>
                </a:solidFill>
              </a:rPr>
              <a:t> وظائف الدم</a:t>
            </a:r>
            <a:endParaRPr lang="en-US" sz="3200" b="1" i="0">
              <a:solidFill>
                <a:srgbClr val="FFFF66"/>
              </a:solidFill>
            </a:endParaRPr>
          </a:p>
          <a:p>
            <a:pPr algn="ctr"/>
            <a:endParaRPr lang="en-US" sz="3200" b="1" i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987675" y="765175"/>
            <a:ext cx="3744913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chemeClr val="hlink"/>
                </a:solidFill>
              </a:rPr>
              <a:t> كيف يغذي القلب نفسه</a:t>
            </a:r>
            <a:endParaRPr lang="en-US" sz="2400" b="1">
              <a:solidFill>
                <a:schemeClr val="hlink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403350" y="1700213"/>
            <a:ext cx="7272338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النظرية السائدة بان القلب لا يحتاج الى دم لان الدم موجود في الاذينين والبطينين هي نظرية خاطئة.</a:t>
            </a:r>
          </a:p>
          <a:p>
            <a:pPr>
              <a:spcBef>
                <a:spcPct val="50000"/>
              </a:spcBef>
            </a:pPr>
            <a:r>
              <a:rPr lang="ar-SA" sz="2400" b="1" i="0"/>
              <a:t> فالدم لا يستطيع التغذي من الدم الموجود فيه.</a:t>
            </a:r>
            <a:endParaRPr lang="en-US" sz="2400" b="1" i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8064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>
                <a:solidFill>
                  <a:srgbClr val="3333FF"/>
                </a:solidFill>
              </a:rPr>
              <a:t> </a:t>
            </a:r>
            <a:r>
              <a:rPr lang="ar-SA" sz="2200" b="1" i="0">
                <a:solidFill>
                  <a:srgbClr val="3333FF"/>
                </a:solidFill>
              </a:rPr>
              <a:t>بعد انتقال الدم الى الشريان الابهر يتفرع منه شريان يسمى بالشريان التاجي والذي ينقل الدم الى عضلة القلب.</a:t>
            </a:r>
          </a:p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 الشريان التاجي يتفرع الى شرايين تاجية صغيرة ومنه الى شعيرات دموية والتي تنتقل الى جميع اجزاء عضلة القلب.</a:t>
            </a:r>
            <a:r>
              <a:rPr lang="ar-SA" i="0">
                <a:solidFill>
                  <a:srgbClr val="FFFF00"/>
                </a:solidFill>
              </a:rPr>
              <a:t> </a:t>
            </a:r>
            <a:endParaRPr lang="en-US" i="0">
              <a:solidFill>
                <a:srgbClr val="FFFF00"/>
              </a:solidFill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692275" y="4941888"/>
            <a:ext cx="6337300" cy="9366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لذلك اي خلل في هذه الاوردة قد يؤدي الى خلل في عمل القلب.</a:t>
            </a:r>
            <a:endParaRPr 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41" name="Picture 4" descr="npo00001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8913" y="333375"/>
            <a:ext cx="5083175" cy="6191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20" name="Picture 4" descr="npo00001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412875"/>
            <a:ext cx="8250238" cy="31734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6443663" y="4797425"/>
            <a:ext cx="2160587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بدون تخثر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1718" name="Rectangle 6"/>
          <p:cNvSpPr>
            <a:spLocks noChangeArrowheads="1"/>
          </p:cNvSpPr>
          <p:nvPr/>
        </p:nvSpPr>
        <p:spPr bwMode="auto">
          <a:xfrm>
            <a:off x="3924300" y="4797425"/>
            <a:ext cx="2160588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متخثر جزئيا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1187450" y="4797425"/>
            <a:ext cx="2160588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 متخثر بمعظمه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3276600" y="260350"/>
            <a:ext cx="2590800" cy="1223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>
                <a:solidFill>
                  <a:srgbClr val="FFFF00"/>
                </a:solidFill>
              </a:rPr>
              <a:t>نقل الدم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619250" y="1628775"/>
            <a:ext cx="6985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ar-SA" sz="2400" b="1" i="0" u="sng"/>
              <a:t>نقل الدم يتم :-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لاشخاص فقدوا كمية كبيرة من الدم 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400" b="1" i="0">
                <a:solidFill>
                  <a:srgbClr val="3333FF"/>
                </a:solidFill>
              </a:rPr>
              <a:t>عند اجراء عملية تحتاج الى دم.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051050" y="3429000"/>
            <a:ext cx="648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لا يمكن اعطاء الانسان دم من كائن حي اخر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547813" y="4437063"/>
            <a:ext cx="69834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عند نقل دم انسان لانسان اخر ليس من نفس فصيلة الدم فهذا يؤدي الى تخثر الدم.</a:t>
            </a:r>
            <a:endParaRPr lang="en-US" sz="2400" b="1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3635375" y="476250"/>
            <a:ext cx="2520950" cy="9366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800" b="1" i="0">
                <a:solidFill>
                  <a:srgbClr val="3333FF"/>
                </a:solidFill>
              </a:rPr>
              <a:t>مجموعة </a:t>
            </a:r>
            <a:r>
              <a:rPr lang="en-US" sz="2800" b="1" i="0">
                <a:solidFill>
                  <a:srgbClr val="3333FF"/>
                </a:solidFill>
              </a:rPr>
              <a:t>ABO</a:t>
            </a: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4343400" y="2209800"/>
            <a:ext cx="4572000" cy="3865563"/>
            <a:chOff x="-3" y="-3"/>
            <a:chExt cx="3672" cy="2435"/>
          </a:xfrm>
        </p:grpSpPr>
        <p:grpSp>
          <p:nvGrpSpPr>
            <p:cNvPr id="43014" name="Group 6"/>
            <p:cNvGrpSpPr>
              <a:grpSpLocks/>
            </p:cNvGrpSpPr>
            <p:nvPr/>
          </p:nvGrpSpPr>
          <p:grpSpPr bwMode="auto">
            <a:xfrm>
              <a:off x="0" y="0"/>
              <a:ext cx="3666" cy="2429"/>
              <a:chOff x="0" y="0"/>
              <a:chExt cx="3666" cy="2429"/>
            </a:xfrm>
          </p:grpSpPr>
          <p:grpSp>
            <p:nvGrpSpPr>
              <p:cNvPr id="4301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1222" cy="480"/>
                <a:chOff x="0" y="0"/>
                <a:chExt cx="1222" cy="480"/>
              </a:xfrm>
            </p:grpSpPr>
            <p:sp>
              <p:nvSpPr>
                <p:cNvPr id="43016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ar-SA" sz="2000" b="1" i="0">
                      <a:solidFill>
                        <a:srgbClr val="333300"/>
                      </a:solidFill>
                      <a:latin typeface="Times New Roman" pitchFamily="18" charset="0"/>
                      <a:cs typeface="Times New Roman" pitchFamily="18" charset="0"/>
                    </a:rPr>
                    <a:t>اجسام مضادة في البلازما</a:t>
                  </a:r>
                  <a:endParaRPr lang="ar-SA" sz="12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ar-SA" sz="24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17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18" name="Group 10"/>
              <p:cNvGrpSpPr>
                <a:grpSpLocks/>
              </p:cNvGrpSpPr>
              <p:nvPr/>
            </p:nvGrpSpPr>
            <p:grpSpPr bwMode="auto">
              <a:xfrm>
                <a:off x="1222" y="0"/>
                <a:ext cx="1222" cy="480"/>
                <a:chOff x="1222" y="0"/>
                <a:chExt cx="1222" cy="480"/>
              </a:xfrm>
            </p:grpSpPr>
            <p:sp>
              <p:nvSpPr>
                <p:cNvPr id="43019" name="Rectangle 11"/>
                <p:cNvSpPr>
                  <a:spLocks noChangeArrowheads="1"/>
                </p:cNvSpPr>
                <p:nvPr/>
              </p:nvSpPr>
              <p:spPr bwMode="auto">
                <a:xfrm>
                  <a:off x="1265" y="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ar-SA" sz="2000" b="1" i="0">
                      <a:solidFill>
                        <a:srgbClr val="333300"/>
                      </a:solidFill>
                      <a:latin typeface="Times New Roman" pitchFamily="18" charset="0"/>
                      <a:cs typeface="Times New Roman" pitchFamily="18" charset="0"/>
                    </a:rPr>
                    <a:t>انتيجين كرية الدم الحمراء</a:t>
                  </a:r>
                  <a:endParaRPr lang="ar-SA" sz="12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ar-SA" sz="2400" i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20" name="Rectangle 12"/>
                <p:cNvSpPr>
                  <a:spLocks noChangeArrowheads="1"/>
                </p:cNvSpPr>
                <p:nvPr/>
              </p:nvSpPr>
              <p:spPr bwMode="auto">
                <a:xfrm>
                  <a:off x="1222" y="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21" name="Group 13"/>
              <p:cNvGrpSpPr>
                <a:grpSpLocks/>
              </p:cNvGrpSpPr>
              <p:nvPr/>
            </p:nvGrpSpPr>
            <p:grpSpPr bwMode="auto">
              <a:xfrm>
                <a:off x="2444" y="0"/>
                <a:ext cx="1222" cy="480"/>
                <a:chOff x="2444" y="0"/>
                <a:chExt cx="1222" cy="480"/>
              </a:xfrm>
            </p:grpSpPr>
            <p:sp>
              <p:nvSpPr>
                <p:cNvPr id="430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487" y="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ar-SA" sz="2000" b="1" i="0">
                      <a:solidFill>
                        <a:srgbClr val="333300"/>
                      </a:solidFill>
                      <a:latin typeface="Times New Roman" pitchFamily="18" charset="0"/>
                      <a:cs typeface="Times New Roman" pitchFamily="18" charset="0"/>
                    </a:rPr>
                    <a:t>فصيلة الدم</a:t>
                  </a:r>
                  <a:endParaRPr lang="ar-SA" sz="12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ar-SA" sz="2400" i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23" name="Rectangle 15"/>
                <p:cNvSpPr>
                  <a:spLocks noChangeArrowheads="1"/>
                </p:cNvSpPr>
                <p:nvPr/>
              </p:nvSpPr>
              <p:spPr bwMode="auto">
                <a:xfrm>
                  <a:off x="2444" y="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24" name="Group 16"/>
              <p:cNvGrpSpPr>
                <a:grpSpLocks/>
              </p:cNvGrpSpPr>
              <p:nvPr/>
            </p:nvGrpSpPr>
            <p:grpSpPr bwMode="auto">
              <a:xfrm>
                <a:off x="0" y="480"/>
                <a:ext cx="1222" cy="480"/>
                <a:chOff x="0" y="480"/>
                <a:chExt cx="1222" cy="480"/>
              </a:xfrm>
            </p:grpSpPr>
            <p:sp>
              <p:nvSpPr>
                <p:cNvPr id="43025" name="Rectangle 17"/>
                <p:cNvSpPr>
                  <a:spLocks noChangeArrowheads="1"/>
                </p:cNvSpPr>
                <p:nvPr/>
              </p:nvSpPr>
              <p:spPr bwMode="auto">
                <a:xfrm>
                  <a:off x="43" y="48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Anti-B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26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27" name="Group 19"/>
              <p:cNvGrpSpPr>
                <a:grpSpLocks/>
              </p:cNvGrpSpPr>
              <p:nvPr/>
            </p:nvGrpSpPr>
            <p:grpSpPr bwMode="auto">
              <a:xfrm>
                <a:off x="1222" y="480"/>
                <a:ext cx="1222" cy="480"/>
                <a:chOff x="1222" y="480"/>
                <a:chExt cx="1222" cy="480"/>
              </a:xfrm>
            </p:grpSpPr>
            <p:sp>
              <p:nvSpPr>
                <p:cNvPr id="43028" name="Rectangle 20"/>
                <p:cNvSpPr>
                  <a:spLocks noChangeArrowheads="1"/>
                </p:cNvSpPr>
                <p:nvPr/>
              </p:nvSpPr>
              <p:spPr bwMode="auto">
                <a:xfrm>
                  <a:off x="1265" y="48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29" name="Rectangle 21"/>
                <p:cNvSpPr>
                  <a:spLocks noChangeArrowheads="1"/>
                </p:cNvSpPr>
                <p:nvPr/>
              </p:nvSpPr>
              <p:spPr bwMode="auto">
                <a:xfrm>
                  <a:off x="1222" y="48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30" name="Group 22"/>
              <p:cNvGrpSpPr>
                <a:grpSpLocks/>
              </p:cNvGrpSpPr>
              <p:nvPr/>
            </p:nvGrpSpPr>
            <p:grpSpPr bwMode="auto">
              <a:xfrm>
                <a:off x="2444" y="480"/>
                <a:ext cx="1222" cy="480"/>
                <a:chOff x="2444" y="480"/>
                <a:chExt cx="1222" cy="480"/>
              </a:xfrm>
            </p:grpSpPr>
            <p:sp>
              <p:nvSpPr>
                <p:cNvPr id="43031" name="Rectangle 23"/>
                <p:cNvSpPr>
                  <a:spLocks noChangeArrowheads="1"/>
                </p:cNvSpPr>
                <p:nvPr/>
              </p:nvSpPr>
              <p:spPr bwMode="auto">
                <a:xfrm>
                  <a:off x="2487" y="480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bIns="0"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he-IL" sz="2000" b="1" i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32" name="Rectangle 24"/>
                <p:cNvSpPr>
                  <a:spLocks noChangeArrowheads="1"/>
                </p:cNvSpPr>
                <p:nvPr/>
              </p:nvSpPr>
              <p:spPr bwMode="auto">
                <a:xfrm>
                  <a:off x="2444" y="480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33" name="Group 25"/>
              <p:cNvGrpSpPr>
                <a:grpSpLocks/>
              </p:cNvGrpSpPr>
              <p:nvPr/>
            </p:nvGrpSpPr>
            <p:grpSpPr bwMode="auto">
              <a:xfrm>
                <a:off x="0" y="960"/>
                <a:ext cx="1222" cy="509"/>
                <a:chOff x="0" y="960"/>
                <a:chExt cx="1222" cy="509"/>
              </a:xfrm>
            </p:grpSpPr>
            <p:sp>
              <p:nvSpPr>
                <p:cNvPr id="43034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960"/>
                  <a:ext cx="1136" cy="509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Anti-A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35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960"/>
                  <a:ext cx="1222" cy="509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36" name="Group 28"/>
              <p:cNvGrpSpPr>
                <a:grpSpLocks/>
              </p:cNvGrpSpPr>
              <p:nvPr/>
            </p:nvGrpSpPr>
            <p:grpSpPr bwMode="auto">
              <a:xfrm>
                <a:off x="1222" y="960"/>
                <a:ext cx="1222" cy="509"/>
                <a:chOff x="1222" y="960"/>
                <a:chExt cx="1222" cy="509"/>
              </a:xfrm>
            </p:grpSpPr>
            <p:sp>
              <p:nvSpPr>
                <p:cNvPr id="4303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65" y="960"/>
                  <a:ext cx="1136" cy="509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bIns="0"/>
                <a:lstStyle/>
                <a:p>
                  <a:r>
                    <a:rPr lang="en-US" sz="26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he-IL" sz="2600" b="1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38" name="Rectangle 30"/>
                <p:cNvSpPr>
                  <a:spLocks noChangeArrowheads="1"/>
                </p:cNvSpPr>
                <p:nvPr/>
              </p:nvSpPr>
              <p:spPr bwMode="auto">
                <a:xfrm>
                  <a:off x="1222" y="960"/>
                  <a:ext cx="1222" cy="509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39" name="Group 31"/>
              <p:cNvGrpSpPr>
                <a:grpSpLocks/>
              </p:cNvGrpSpPr>
              <p:nvPr/>
            </p:nvGrpSpPr>
            <p:grpSpPr bwMode="auto">
              <a:xfrm>
                <a:off x="2444" y="960"/>
                <a:ext cx="1222" cy="509"/>
                <a:chOff x="2444" y="960"/>
                <a:chExt cx="1222" cy="509"/>
              </a:xfrm>
            </p:grpSpPr>
            <p:sp>
              <p:nvSpPr>
                <p:cNvPr id="43040" name="Rectangle 32"/>
                <p:cNvSpPr>
                  <a:spLocks noChangeArrowheads="1"/>
                </p:cNvSpPr>
                <p:nvPr/>
              </p:nvSpPr>
              <p:spPr bwMode="auto">
                <a:xfrm>
                  <a:off x="2487" y="960"/>
                  <a:ext cx="1136" cy="509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44" y="960"/>
                  <a:ext cx="1222" cy="509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42" name="Group 34"/>
              <p:cNvGrpSpPr>
                <a:grpSpLocks/>
              </p:cNvGrpSpPr>
              <p:nvPr/>
            </p:nvGrpSpPr>
            <p:grpSpPr bwMode="auto">
              <a:xfrm>
                <a:off x="0" y="1469"/>
                <a:ext cx="1222" cy="480"/>
                <a:chOff x="0" y="1469"/>
                <a:chExt cx="1222" cy="480"/>
              </a:xfrm>
            </p:grpSpPr>
            <p:sp>
              <p:nvSpPr>
                <p:cNvPr id="43043" name="Rectangle 35"/>
                <p:cNvSpPr>
                  <a:spLocks noChangeArrowheads="1"/>
                </p:cNvSpPr>
                <p:nvPr/>
              </p:nvSpPr>
              <p:spPr bwMode="auto">
                <a:xfrm>
                  <a:off x="43" y="146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he-IL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------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44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146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45" name="Group 37"/>
              <p:cNvGrpSpPr>
                <a:grpSpLocks/>
              </p:cNvGrpSpPr>
              <p:nvPr/>
            </p:nvGrpSpPr>
            <p:grpSpPr bwMode="auto">
              <a:xfrm>
                <a:off x="1222" y="1469"/>
                <a:ext cx="1222" cy="480"/>
                <a:chOff x="1222" y="1469"/>
                <a:chExt cx="1222" cy="480"/>
              </a:xfrm>
            </p:grpSpPr>
            <p:sp>
              <p:nvSpPr>
                <p:cNvPr id="43046" name="Rectangle 38"/>
                <p:cNvSpPr>
                  <a:spLocks noChangeArrowheads="1"/>
                </p:cNvSpPr>
                <p:nvPr/>
              </p:nvSpPr>
              <p:spPr bwMode="auto">
                <a:xfrm>
                  <a:off x="1265" y="146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47" name="Rectangle 39"/>
                <p:cNvSpPr>
                  <a:spLocks noChangeArrowheads="1"/>
                </p:cNvSpPr>
                <p:nvPr/>
              </p:nvSpPr>
              <p:spPr bwMode="auto">
                <a:xfrm>
                  <a:off x="1222" y="146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48" name="Group 40"/>
              <p:cNvGrpSpPr>
                <a:grpSpLocks/>
              </p:cNvGrpSpPr>
              <p:nvPr/>
            </p:nvGrpSpPr>
            <p:grpSpPr bwMode="auto">
              <a:xfrm>
                <a:off x="2444" y="1469"/>
                <a:ext cx="1222" cy="480"/>
                <a:chOff x="2444" y="1469"/>
                <a:chExt cx="1222" cy="480"/>
              </a:xfrm>
            </p:grpSpPr>
            <p:sp>
              <p:nvSpPr>
                <p:cNvPr id="43049" name="Rectangle 41"/>
                <p:cNvSpPr>
                  <a:spLocks noChangeArrowheads="1"/>
                </p:cNvSpPr>
                <p:nvPr/>
              </p:nvSpPr>
              <p:spPr bwMode="auto">
                <a:xfrm>
                  <a:off x="2487" y="146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AB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50" name="Rectangle 42"/>
                <p:cNvSpPr>
                  <a:spLocks noChangeArrowheads="1"/>
                </p:cNvSpPr>
                <p:nvPr/>
              </p:nvSpPr>
              <p:spPr bwMode="auto">
                <a:xfrm>
                  <a:off x="2444" y="146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51" name="Group 43"/>
              <p:cNvGrpSpPr>
                <a:grpSpLocks/>
              </p:cNvGrpSpPr>
              <p:nvPr/>
            </p:nvGrpSpPr>
            <p:grpSpPr bwMode="auto">
              <a:xfrm>
                <a:off x="0" y="1949"/>
                <a:ext cx="1222" cy="480"/>
                <a:chOff x="0" y="1949"/>
                <a:chExt cx="1222" cy="480"/>
              </a:xfrm>
            </p:grpSpPr>
            <p:sp>
              <p:nvSpPr>
                <p:cNvPr id="43052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194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Anti-A Anti-B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53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194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54" name="Group 46"/>
              <p:cNvGrpSpPr>
                <a:grpSpLocks/>
              </p:cNvGrpSpPr>
              <p:nvPr/>
            </p:nvGrpSpPr>
            <p:grpSpPr bwMode="auto">
              <a:xfrm>
                <a:off x="1222" y="1949"/>
                <a:ext cx="1222" cy="480"/>
                <a:chOff x="1222" y="1949"/>
                <a:chExt cx="1222" cy="480"/>
              </a:xfrm>
            </p:grpSpPr>
            <p:sp>
              <p:nvSpPr>
                <p:cNvPr id="43055" name="Rectangle 47"/>
                <p:cNvSpPr>
                  <a:spLocks noChangeArrowheads="1"/>
                </p:cNvSpPr>
                <p:nvPr/>
              </p:nvSpPr>
              <p:spPr bwMode="auto">
                <a:xfrm>
                  <a:off x="1265" y="194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56" name="Rectangle 48"/>
                <p:cNvSpPr>
                  <a:spLocks noChangeArrowheads="1"/>
                </p:cNvSpPr>
                <p:nvPr/>
              </p:nvSpPr>
              <p:spPr bwMode="auto">
                <a:xfrm>
                  <a:off x="1222" y="194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57" name="Group 49"/>
              <p:cNvGrpSpPr>
                <a:grpSpLocks/>
              </p:cNvGrpSpPr>
              <p:nvPr/>
            </p:nvGrpSpPr>
            <p:grpSpPr bwMode="auto">
              <a:xfrm>
                <a:off x="2444" y="1949"/>
                <a:ext cx="1222" cy="480"/>
                <a:chOff x="2444" y="1949"/>
                <a:chExt cx="1222" cy="480"/>
              </a:xfrm>
            </p:grpSpPr>
            <p:sp>
              <p:nvSpPr>
                <p:cNvPr id="430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487" y="1949"/>
                  <a:ext cx="11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59" name="Rectangle 51"/>
                <p:cNvSpPr>
                  <a:spLocks noChangeArrowheads="1"/>
                </p:cNvSpPr>
                <p:nvPr/>
              </p:nvSpPr>
              <p:spPr bwMode="auto">
                <a:xfrm>
                  <a:off x="2444" y="1949"/>
                  <a:ext cx="12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</p:grpSp>
        <p:sp>
          <p:nvSpPr>
            <p:cNvPr id="43060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3672" cy="2435"/>
            </a:xfrm>
            <a:prstGeom prst="rect">
              <a:avLst/>
            </a:prstGeom>
            <a:noFill/>
            <a:ln w="11112" cap="sq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he-IL"/>
            </a:p>
          </p:txBody>
        </p:sp>
      </p:grpSp>
      <p:grpSp>
        <p:nvGrpSpPr>
          <p:cNvPr id="43061" name="Group 53"/>
          <p:cNvGrpSpPr>
            <a:grpSpLocks/>
          </p:cNvGrpSpPr>
          <p:nvPr/>
        </p:nvGrpSpPr>
        <p:grpSpPr bwMode="auto">
          <a:xfrm>
            <a:off x="685800" y="2286000"/>
            <a:ext cx="3340100" cy="3773488"/>
            <a:chOff x="-3" y="-3"/>
            <a:chExt cx="2104" cy="2377"/>
          </a:xfrm>
        </p:grpSpPr>
        <p:grpSp>
          <p:nvGrpSpPr>
            <p:cNvPr id="43062" name="Group 54"/>
            <p:cNvGrpSpPr>
              <a:grpSpLocks/>
            </p:cNvGrpSpPr>
            <p:nvPr/>
          </p:nvGrpSpPr>
          <p:grpSpPr bwMode="auto">
            <a:xfrm>
              <a:off x="0" y="0"/>
              <a:ext cx="2098" cy="2371"/>
              <a:chOff x="0" y="0"/>
              <a:chExt cx="2098" cy="2371"/>
            </a:xfrm>
          </p:grpSpPr>
          <p:grpSp>
            <p:nvGrpSpPr>
              <p:cNvPr id="43063" name="Group 55"/>
              <p:cNvGrpSpPr>
                <a:grpSpLocks/>
              </p:cNvGrpSpPr>
              <p:nvPr/>
            </p:nvGrpSpPr>
            <p:grpSpPr bwMode="auto">
              <a:xfrm>
                <a:off x="0" y="0"/>
                <a:ext cx="1022" cy="480"/>
                <a:chOff x="0" y="0"/>
                <a:chExt cx="1022" cy="480"/>
              </a:xfrm>
            </p:grpSpPr>
            <p:sp>
              <p:nvSpPr>
                <p:cNvPr id="43064" name="Rectangle 5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9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ar-SA" sz="2000" b="1" i="0">
                      <a:solidFill>
                        <a:srgbClr val="333300"/>
                      </a:solidFill>
                      <a:latin typeface="Times New Roman" pitchFamily="18" charset="0"/>
                      <a:cs typeface="Times New Roman" pitchFamily="18" charset="0"/>
                    </a:rPr>
                    <a:t>فصيلة دم المتبرع</a:t>
                  </a:r>
                  <a:endParaRPr lang="ar-SA" sz="12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ar-SA" sz="24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65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66" name="Group 58"/>
              <p:cNvGrpSpPr>
                <a:grpSpLocks/>
              </p:cNvGrpSpPr>
              <p:nvPr/>
            </p:nvGrpSpPr>
            <p:grpSpPr bwMode="auto">
              <a:xfrm>
                <a:off x="1022" y="0"/>
                <a:ext cx="1076" cy="480"/>
                <a:chOff x="1022" y="0"/>
                <a:chExt cx="1076" cy="480"/>
              </a:xfrm>
            </p:grpSpPr>
            <p:sp>
              <p:nvSpPr>
                <p:cNvPr id="43067" name="Rectangle 59"/>
                <p:cNvSpPr>
                  <a:spLocks noChangeArrowheads="1"/>
                </p:cNvSpPr>
                <p:nvPr/>
              </p:nvSpPr>
              <p:spPr bwMode="auto">
                <a:xfrm>
                  <a:off x="1065" y="0"/>
                  <a:ext cx="990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ar-SA" sz="2000" b="1" i="0">
                      <a:solidFill>
                        <a:srgbClr val="333300"/>
                      </a:solidFill>
                      <a:latin typeface="Times New Roman" pitchFamily="18" charset="0"/>
                      <a:cs typeface="Times New Roman" pitchFamily="18" charset="0"/>
                    </a:rPr>
                    <a:t>فصيلة دم المستقبل</a:t>
                  </a:r>
                  <a:endParaRPr lang="ar-SA" sz="1200" i="0">
                    <a:solidFill>
                      <a:srgbClr val="33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ar-SA" sz="2400" i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68" name="Rectangle 60"/>
                <p:cNvSpPr>
                  <a:spLocks noChangeArrowheads="1"/>
                </p:cNvSpPr>
                <p:nvPr/>
              </p:nvSpPr>
              <p:spPr bwMode="auto">
                <a:xfrm>
                  <a:off x="1022" y="0"/>
                  <a:ext cx="1076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69" name="Group 61"/>
              <p:cNvGrpSpPr>
                <a:grpSpLocks/>
              </p:cNvGrpSpPr>
              <p:nvPr/>
            </p:nvGrpSpPr>
            <p:grpSpPr bwMode="auto">
              <a:xfrm>
                <a:off x="0" y="480"/>
                <a:ext cx="1022" cy="451"/>
                <a:chOff x="0" y="480"/>
                <a:chExt cx="1022" cy="451"/>
              </a:xfrm>
            </p:grpSpPr>
            <p:sp>
              <p:nvSpPr>
                <p:cNvPr id="43070" name="Rectangle 62"/>
                <p:cNvSpPr>
                  <a:spLocks noChangeArrowheads="1"/>
                </p:cNvSpPr>
                <p:nvPr/>
              </p:nvSpPr>
              <p:spPr bwMode="auto">
                <a:xfrm>
                  <a:off x="43" y="480"/>
                  <a:ext cx="936" cy="45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bIns="0"/>
                <a:lstStyle/>
                <a:p>
                  <a:r>
                    <a:rPr lang="en-US" sz="16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A,O</a:t>
                  </a:r>
                  <a:endParaRPr lang="he-IL" sz="1600" b="1" i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71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022" cy="451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72" name="Group 64"/>
              <p:cNvGrpSpPr>
                <a:grpSpLocks/>
              </p:cNvGrpSpPr>
              <p:nvPr/>
            </p:nvGrpSpPr>
            <p:grpSpPr bwMode="auto">
              <a:xfrm>
                <a:off x="1022" y="480"/>
                <a:ext cx="1076" cy="451"/>
                <a:chOff x="1022" y="480"/>
                <a:chExt cx="1076" cy="451"/>
              </a:xfrm>
            </p:grpSpPr>
            <p:sp>
              <p:nvSpPr>
                <p:cNvPr id="43073" name="Rectangle 65"/>
                <p:cNvSpPr>
                  <a:spLocks noChangeArrowheads="1"/>
                </p:cNvSpPr>
                <p:nvPr/>
              </p:nvSpPr>
              <p:spPr bwMode="auto">
                <a:xfrm>
                  <a:off x="1065" y="480"/>
                  <a:ext cx="990" cy="451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bIns="0"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he-IL" sz="2000" b="1" i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74" name="Rectangle 66"/>
                <p:cNvSpPr>
                  <a:spLocks noChangeArrowheads="1"/>
                </p:cNvSpPr>
                <p:nvPr/>
              </p:nvSpPr>
              <p:spPr bwMode="auto">
                <a:xfrm>
                  <a:off x="1022" y="480"/>
                  <a:ext cx="1076" cy="451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75" name="Group 67"/>
              <p:cNvGrpSpPr>
                <a:grpSpLocks/>
              </p:cNvGrpSpPr>
              <p:nvPr/>
            </p:nvGrpSpPr>
            <p:grpSpPr bwMode="auto">
              <a:xfrm>
                <a:off x="0" y="931"/>
                <a:ext cx="1022" cy="480"/>
                <a:chOff x="0" y="931"/>
                <a:chExt cx="1022" cy="480"/>
              </a:xfrm>
            </p:grpSpPr>
            <p:sp>
              <p:nvSpPr>
                <p:cNvPr id="43076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931"/>
                  <a:ext cx="9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B,O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77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931"/>
                  <a:ext cx="10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78" name="Group 70"/>
              <p:cNvGrpSpPr>
                <a:grpSpLocks/>
              </p:cNvGrpSpPr>
              <p:nvPr/>
            </p:nvGrpSpPr>
            <p:grpSpPr bwMode="auto">
              <a:xfrm>
                <a:off x="1022" y="931"/>
                <a:ext cx="1076" cy="480"/>
                <a:chOff x="1022" y="931"/>
                <a:chExt cx="1076" cy="480"/>
              </a:xfrm>
            </p:grpSpPr>
            <p:sp>
              <p:nvSpPr>
                <p:cNvPr id="43079" name="Rectangle 71"/>
                <p:cNvSpPr>
                  <a:spLocks noChangeArrowheads="1"/>
                </p:cNvSpPr>
                <p:nvPr/>
              </p:nvSpPr>
              <p:spPr bwMode="auto">
                <a:xfrm>
                  <a:off x="1065" y="931"/>
                  <a:ext cx="990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80" name="Rectangle 72"/>
                <p:cNvSpPr>
                  <a:spLocks noChangeArrowheads="1"/>
                </p:cNvSpPr>
                <p:nvPr/>
              </p:nvSpPr>
              <p:spPr bwMode="auto">
                <a:xfrm>
                  <a:off x="1022" y="931"/>
                  <a:ext cx="1076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81" name="Group 73"/>
              <p:cNvGrpSpPr>
                <a:grpSpLocks/>
              </p:cNvGrpSpPr>
              <p:nvPr/>
            </p:nvGrpSpPr>
            <p:grpSpPr bwMode="auto">
              <a:xfrm>
                <a:off x="0" y="1411"/>
                <a:ext cx="1022" cy="480"/>
                <a:chOff x="0" y="1411"/>
                <a:chExt cx="1022" cy="480"/>
              </a:xfrm>
            </p:grpSpPr>
            <p:sp>
              <p:nvSpPr>
                <p:cNvPr id="43082" name="Rectangle 74"/>
                <p:cNvSpPr>
                  <a:spLocks noChangeArrowheads="1"/>
                </p:cNvSpPr>
                <p:nvPr/>
              </p:nvSpPr>
              <p:spPr bwMode="auto">
                <a:xfrm>
                  <a:off x="43" y="1411"/>
                  <a:ext cx="9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AB,A,B,O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83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1411"/>
                  <a:ext cx="10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84" name="Group 76"/>
              <p:cNvGrpSpPr>
                <a:grpSpLocks/>
              </p:cNvGrpSpPr>
              <p:nvPr/>
            </p:nvGrpSpPr>
            <p:grpSpPr bwMode="auto">
              <a:xfrm>
                <a:off x="1022" y="1411"/>
                <a:ext cx="1076" cy="480"/>
                <a:chOff x="1022" y="1411"/>
                <a:chExt cx="1076" cy="480"/>
              </a:xfrm>
            </p:grpSpPr>
            <p:sp>
              <p:nvSpPr>
                <p:cNvPr id="43085" name="Rectangle 77"/>
                <p:cNvSpPr>
                  <a:spLocks noChangeArrowheads="1"/>
                </p:cNvSpPr>
                <p:nvPr/>
              </p:nvSpPr>
              <p:spPr bwMode="auto">
                <a:xfrm>
                  <a:off x="1065" y="1411"/>
                  <a:ext cx="990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AB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86" name="Rectangle 78"/>
                <p:cNvSpPr>
                  <a:spLocks noChangeArrowheads="1"/>
                </p:cNvSpPr>
                <p:nvPr/>
              </p:nvSpPr>
              <p:spPr bwMode="auto">
                <a:xfrm>
                  <a:off x="1022" y="1411"/>
                  <a:ext cx="1076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87" name="Group 79"/>
              <p:cNvGrpSpPr>
                <a:grpSpLocks/>
              </p:cNvGrpSpPr>
              <p:nvPr/>
            </p:nvGrpSpPr>
            <p:grpSpPr bwMode="auto">
              <a:xfrm>
                <a:off x="0" y="1891"/>
                <a:ext cx="1022" cy="480"/>
                <a:chOff x="0" y="1891"/>
                <a:chExt cx="1022" cy="480"/>
              </a:xfrm>
            </p:grpSpPr>
            <p:sp>
              <p:nvSpPr>
                <p:cNvPr id="43088" name="Rectangle 80"/>
                <p:cNvSpPr>
                  <a:spLocks noChangeArrowheads="1"/>
                </p:cNvSpPr>
                <p:nvPr/>
              </p:nvSpPr>
              <p:spPr bwMode="auto">
                <a:xfrm>
                  <a:off x="43" y="1891"/>
                  <a:ext cx="936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89" name="Rectangle 81"/>
                <p:cNvSpPr>
                  <a:spLocks noChangeArrowheads="1"/>
                </p:cNvSpPr>
                <p:nvPr/>
              </p:nvSpPr>
              <p:spPr bwMode="auto">
                <a:xfrm>
                  <a:off x="0" y="1891"/>
                  <a:ext cx="1022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  <p:grpSp>
            <p:nvGrpSpPr>
              <p:cNvPr id="43090" name="Group 82"/>
              <p:cNvGrpSpPr>
                <a:grpSpLocks/>
              </p:cNvGrpSpPr>
              <p:nvPr/>
            </p:nvGrpSpPr>
            <p:grpSpPr bwMode="auto">
              <a:xfrm>
                <a:off x="1022" y="1891"/>
                <a:ext cx="1076" cy="480"/>
                <a:chOff x="1022" y="1891"/>
                <a:chExt cx="1076" cy="480"/>
              </a:xfrm>
            </p:grpSpPr>
            <p:sp>
              <p:nvSpPr>
                <p:cNvPr id="43091" name="Rectangle 83"/>
                <p:cNvSpPr>
                  <a:spLocks noChangeArrowheads="1"/>
                </p:cNvSpPr>
                <p:nvPr/>
              </p:nvSpPr>
              <p:spPr bwMode="auto">
                <a:xfrm>
                  <a:off x="1065" y="1891"/>
                  <a:ext cx="990" cy="480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r>
                    <a:rPr lang="en-US" sz="2000" b="1" i="0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endParaRPr lang="he-IL" sz="1200" i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rtl="0" eaLnBrk="0" hangingPunct="0"/>
                  <a:endParaRPr lang="he-IL" sz="2400" i="0">
                    <a:latin typeface="Times New Roman" pitchFamily="18" charset="0"/>
                    <a:cs typeface="Times New Roman (Arabic)" charset="-78"/>
                  </a:endParaRPr>
                </a:p>
              </p:txBody>
            </p:sp>
            <p:sp>
              <p:nvSpPr>
                <p:cNvPr id="43092" name="Rectangle 84"/>
                <p:cNvSpPr>
                  <a:spLocks noChangeArrowheads="1"/>
                </p:cNvSpPr>
                <p:nvPr/>
              </p:nvSpPr>
              <p:spPr bwMode="auto">
                <a:xfrm>
                  <a:off x="1022" y="1891"/>
                  <a:ext cx="1076" cy="480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he-IL"/>
                </a:p>
              </p:txBody>
            </p:sp>
          </p:grpSp>
        </p:grpSp>
        <p:sp>
          <p:nvSpPr>
            <p:cNvPr id="43093" name="Rectangle 85"/>
            <p:cNvSpPr>
              <a:spLocks noChangeArrowheads="1"/>
            </p:cNvSpPr>
            <p:nvPr/>
          </p:nvSpPr>
          <p:spPr bwMode="auto">
            <a:xfrm>
              <a:off x="-3" y="-3"/>
              <a:ext cx="2104" cy="2377"/>
            </a:xfrm>
            <a:prstGeom prst="rect">
              <a:avLst/>
            </a:prstGeom>
            <a:noFill/>
            <a:ln w="11112" cap="sq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he-IL"/>
            </a:p>
          </p:txBody>
        </p:sp>
      </p:grpSp>
      <p:sp>
        <p:nvSpPr>
          <p:cNvPr id="43094" name="Rectangle 86"/>
          <p:cNvSpPr>
            <a:spLocks noChangeArrowheads="1"/>
          </p:cNvSpPr>
          <p:nvPr/>
        </p:nvSpPr>
        <p:spPr bwMode="auto">
          <a:xfrm>
            <a:off x="5795963" y="6165850"/>
            <a:ext cx="2160587" cy="69215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solidFill>
                  <a:srgbClr val="FFFF00"/>
                </a:solidFill>
              </a:rPr>
              <a:t>AB</a:t>
            </a:r>
            <a:r>
              <a:rPr lang="ar-SA" sz="2400" b="1" i="0">
                <a:solidFill>
                  <a:srgbClr val="FFFF00"/>
                </a:solidFill>
              </a:rPr>
              <a:t> المستقبل العام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43095" name="Rectangle 87"/>
          <p:cNvSpPr>
            <a:spLocks noChangeArrowheads="1"/>
          </p:cNvSpPr>
          <p:nvPr/>
        </p:nvSpPr>
        <p:spPr bwMode="auto">
          <a:xfrm>
            <a:off x="2987675" y="6165850"/>
            <a:ext cx="1800225" cy="6921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solidFill>
                  <a:srgbClr val="FFFF00"/>
                </a:solidFill>
              </a:rPr>
              <a:t>O</a:t>
            </a:r>
            <a:r>
              <a:rPr lang="ar-SA" sz="2400" b="1" i="0">
                <a:solidFill>
                  <a:srgbClr val="FFFF00"/>
                </a:solidFill>
              </a:rPr>
              <a:t> المتبرع العام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61" name="Picture 4" descr="npo000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54038"/>
            <a:ext cx="7920037" cy="5899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700338" y="549275"/>
            <a:ext cx="3384550" cy="935038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>
                <a:solidFill>
                  <a:srgbClr val="FFFF00"/>
                </a:solidFill>
              </a:rPr>
              <a:t>كيفية تعيين فصائل الدم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9750" y="1700213"/>
            <a:ext cx="80645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يتم بواسطة استخدام شريحة تحتوي على حفرتين .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في الحفرة الاولى يتم وضع </a:t>
            </a:r>
            <a:r>
              <a:rPr lang="en-US" sz="2400" b="1" i="0">
                <a:solidFill>
                  <a:srgbClr val="FF0000"/>
                </a:solidFill>
              </a:rPr>
              <a:t>Anti  A</a:t>
            </a:r>
            <a:r>
              <a:rPr lang="ar-SA" sz="2400" b="1" i="0">
                <a:solidFill>
                  <a:srgbClr val="FF0000"/>
                </a:solidFill>
              </a:rPr>
              <a:t> وفي الحفرة الثانية يتم وضع </a:t>
            </a:r>
            <a:r>
              <a:rPr lang="en-US" sz="2400" b="1" i="0">
                <a:solidFill>
                  <a:srgbClr val="FF0000"/>
                </a:solidFill>
              </a:rPr>
              <a:t>Anti B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771775" y="2781300"/>
            <a:ext cx="4464050" cy="10795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0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3203575" y="3068638"/>
            <a:ext cx="1008063" cy="5762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>
                <a:solidFill>
                  <a:srgbClr val="FFFF00"/>
                </a:solidFill>
              </a:rPr>
              <a:t>Anti B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5651500" y="3068638"/>
            <a:ext cx="936625" cy="576262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>
                <a:solidFill>
                  <a:srgbClr val="FFFF00"/>
                </a:solidFill>
              </a:rPr>
              <a:t>Anti A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276600" y="4076700"/>
            <a:ext cx="547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وبعد ذلك يتم اضافة قطرة دم الشخص المراد فحصه.</a:t>
            </a:r>
            <a:endParaRPr lang="en-US" sz="2400" b="1" i="0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258888" y="4581525"/>
            <a:ext cx="75612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اذا حدث التصاق في الحفرتين فهذا يدل على ان فصيلة الدم من نوع </a:t>
            </a:r>
            <a:r>
              <a:rPr lang="en-US" sz="2200" b="1" i="0">
                <a:solidFill>
                  <a:srgbClr val="3333FF"/>
                </a:solidFill>
              </a:rPr>
              <a:t>O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763713" y="5084763"/>
            <a:ext cx="70564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اذا لم يحدث التصاق في الحفرتين فهذا يدل على ان فصيلة الدم من نوع </a:t>
            </a:r>
            <a:r>
              <a:rPr lang="en-US" sz="2200" b="1" i="0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619250" y="5734050"/>
            <a:ext cx="7272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اذا حدث التصاق في الحفرة الاولى فهذا يدل على ان فصيلة الدم من نوع </a:t>
            </a:r>
            <a:r>
              <a:rPr lang="en-US" sz="2200" b="1" i="0">
                <a:solidFill>
                  <a:srgbClr val="3333FF"/>
                </a:solidFill>
              </a:rPr>
              <a:t>A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763713" y="6237288"/>
            <a:ext cx="70564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اذا حدث التصاق في الحفرة الثانية فهذا يدل على ان فصيلة الدم من نوع </a:t>
            </a:r>
            <a:r>
              <a:rPr lang="en-US" sz="2200" b="1" i="0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547813" y="1557338"/>
            <a:ext cx="712787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i="0"/>
              <a:t> </a:t>
            </a:r>
            <a:r>
              <a:rPr lang="ar-SA" sz="2400" b="1" i="0">
                <a:solidFill>
                  <a:srgbClr val="3333FF"/>
                </a:solidFill>
              </a:rPr>
              <a:t>تعتبر هذه المادة مهمة لنقل الدم. 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عند بعض الاشخاص توجد مادة على غشاء كريات الدم الحمراء.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042988" y="29241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/>
              <a:t> الشخص الذي يحتوي دمه على هذه المادة يسمى </a:t>
            </a:r>
            <a:r>
              <a:rPr lang="en-US" sz="2400" b="1" i="0"/>
              <a:t>RH+</a:t>
            </a:r>
            <a:r>
              <a:rPr lang="ar-SA" sz="2400" b="1" i="0"/>
              <a:t>. </a:t>
            </a:r>
            <a:endParaRPr lang="en-US" sz="2400" b="1" i="0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042988" y="3716338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الشخص الذي لا يحتوي دمه على هذه المادة يسمى </a:t>
            </a:r>
            <a:r>
              <a:rPr lang="en-US" sz="2400" b="1" i="0">
                <a:solidFill>
                  <a:srgbClr val="3333FF"/>
                </a:solidFill>
              </a:rPr>
              <a:t>RH-</a:t>
            </a:r>
            <a:r>
              <a:rPr lang="ar-SA" sz="2400" b="1" i="0">
                <a:solidFill>
                  <a:srgbClr val="3333FF"/>
                </a:solidFill>
              </a:rPr>
              <a:t>. 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403350" y="4581525"/>
            <a:ext cx="727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 85% من السكان يحتوي دمهم على العامل </a:t>
            </a:r>
            <a:r>
              <a:rPr lang="en-US" sz="2400" b="1" i="0">
                <a:solidFill>
                  <a:srgbClr val="FF0000"/>
                </a:solidFill>
              </a:rPr>
              <a:t>RH</a:t>
            </a:r>
            <a:r>
              <a:rPr lang="ar-SA" sz="2400" b="1" i="0">
                <a:solidFill>
                  <a:srgbClr val="FF0000"/>
                </a:solidFill>
              </a:rPr>
              <a:t>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3348038" y="404813"/>
            <a:ext cx="1655762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800" b="1" i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ar-SA" sz="2800" b="1" i="0">
                <a:solidFill>
                  <a:srgbClr val="FFFF00"/>
                </a:solidFill>
              </a:rPr>
              <a:t>عامل </a:t>
            </a:r>
            <a:r>
              <a:rPr lang="en-US" sz="2800" b="1" i="0">
                <a:solidFill>
                  <a:srgbClr val="FFFF00"/>
                </a:solidFill>
              </a:rPr>
              <a:t>RH</a:t>
            </a:r>
          </a:p>
          <a:p>
            <a:pPr algn="ctr"/>
            <a:endParaRPr lang="en-US" sz="28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84213" y="836613"/>
            <a:ext cx="8135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sz="2400" b="1" i="0"/>
              <a:t> ماذا يحدث عند الامهات من فصيلة دم </a:t>
            </a:r>
            <a:r>
              <a:rPr lang="en-US" sz="2400" b="1" i="0"/>
              <a:t>RH- </a:t>
            </a:r>
            <a:r>
              <a:rPr lang="ar-SA" sz="2400" b="1" i="0"/>
              <a:t> والجنين من فصيلة دم </a:t>
            </a:r>
            <a:r>
              <a:rPr lang="en-US" sz="2400" b="1" i="0"/>
              <a:t>RH+</a:t>
            </a:r>
            <a:r>
              <a:rPr lang="ar-SA" sz="2400" b="1" i="0"/>
              <a:t> ؟</a:t>
            </a:r>
            <a:endParaRPr lang="en-US" sz="2400" b="1" i="0"/>
          </a:p>
        </p:txBody>
      </p:sp>
      <p:graphicFrame>
        <p:nvGraphicFramePr>
          <p:cNvPr id="46110" name="Group 30"/>
          <p:cNvGraphicFramePr>
            <a:graphicFrameLocks noGrp="1"/>
          </p:cNvGraphicFramePr>
          <p:nvPr/>
        </p:nvGraphicFramePr>
        <p:xfrm>
          <a:off x="1116013" y="2636838"/>
          <a:ext cx="7510462" cy="2426970"/>
        </p:xfrm>
        <a:graphic>
          <a:graphicData uri="http://schemas.openxmlformats.org/drawingml/2006/table">
            <a:tbl>
              <a:tblPr rtl="1"/>
              <a:tblGrid>
                <a:gridCol w="1878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8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07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فصيلة دم الام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فصيلة دم الجنين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ماذا يحدث عند الجنين في الحمل الاول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ماذا يحدث عند الجنين في الحمل الثاني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25"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ar-S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RH-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RH+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------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يتخثر الدم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RH-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----------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------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2987675" y="0"/>
            <a:ext cx="59753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SA" sz="2400" b="1" i="0"/>
              <a:t>ممنوع الاكل قبل ممارسة الرياضة لماذا؟</a:t>
            </a:r>
            <a:endParaRPr lang="en-US" sz="2400" b="1" i="0"/>
          </a:p>
        </p:txBody>
      </p:sp>
      <p:pic>
        <p:nvPicPr>
          <p:cNvPr id="380934" name="Picture 5" descr="npo000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596900"/>
            <a:ext cx="7416800" cy="6072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59113" y="765175"/>
            <a:ext cx="568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>
                <a:solidFill>
                  <a:srgbClr val="3333FF"/>
                </a:solidFill>
              </a:rPr>
              <a:t>هنالك ثلاثة انواع من الاوعية الدموية :-</a:t>
            </a:r>
            <a:endParaRPr lang="en-US" sz="2400" b="1" i="0" u="sng">
              <a:solidFill>
                <a:srgbClr val="3333FF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55650" y="1484313"/>
            <a:ext cx="7993063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ar-SA" sz="2800" b="1" i="0">
                <a:solidFill>
                  <a:srgbClr val="FF0000"/>
                </a:solidFill>
              </a:rPr>
              <a:t>شريان ( </a:t>
            </a:r>
            <a:r>
              <a:rPr lang="he-IL" sz="2800" b="1" i="0">
                <a:solidFill>
                  <a:srgbClr val="FF0000"/>
                </a:solidFill>
              </a:rPr>
              <a:t>עורק):-</a:t>
            </a:r>
            <a:r>
              <a:rPr lang="he-IL" i="0">
                <a:solidFill>
                  <a:srgbClr val="FF3399"/>
                </a:solidFill>
              </a:rPr>
              <a:t> </a:t>
            </a:r>
            <a:r>
              <a:rPr lang="ar-SA" i="0">
                <a:solidFill>
                  <a:srgbClr val="FF3399"/>
                </a:solidFill>
              </a:rPr>
              <a:t> </a:t>
            </a:r>
            <a:r>
              <a:rPr lang="ar-SA" sz="2200" b="1" i="0">
                <a:solidFill>
                  <a:srgbClr val="3333FF"/>
                </a:solidFill>
              </a:rPr>
              <a:t>هو كل وعاء دموي ينقل الدم من القلب الى اعضاء الجسم.</a:t>
            </a:r>
          </a:p>
          <a:p>
            <a:pPr marL="342900" indent="-342900"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     الشريان اسمك من الوريد وذلك لان ضغط الدم فيه عال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187450" y="2565400"/>
            <a:ext cx="7561263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i="0">
                <a:solidFill>
                  <a:srgbClr val="FF0000"/>
                </a:solidFill>
              </a:rPr>
              <a:t>2. وريد ( </a:t>
            </a:r>
            <a:r>
              <a:rPr lang="he-IL" sz="2800" b="1" i="0">
                <a:solidFill>
                  <a:srgbClr val="FF0000"/>
                </a:solidFill>
              </a:rPr>
              <a:t>וריד):-</a:t>
            </a:r>
            <a:r>
              <a:rPr lang="he-IL" i="0"/>
              <a:t> </a:t>
            </a:r>
            <a:r>
              <a:rPr lang="ar-SA" sz="2200" b="1" i="0">
                <a:solidFill>
                  <a:srgbClr val="3333FF"/>
                </a:solidFill>
              </a:rPr>
              <a:t>هو كل وعاء دموي ينقل الدم من اعضاء الجسم الىالقلب.</a:t>
            </a:r>
          </a:p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     الاوردة تحتوي على صمامات وذلك لكي تمنع رجوع الدم الى الخلف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187450" y="3860800"/>
            <a:ext cx="75596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i="0">
                <a:solidFill>
                  <a:srgbClr val="FF0000"/>
                </a:solidFill>
              </a:rPr>
              <a:t>3.الشعيرات الدموية ( </a:t>
            </a:r>
            <a:r>
              <a:rPr lang="he-IL" sz="2800" b="1" i="0">
                <a:solidFill>
                  <a:srgbClr val="FF0000"/>
                </a:solidFill>
              </a:rPr>
              <a:t>נימים):-</a:t>
            </a:r>
            <a:r>
              <a:rPr lang="ar-SA" i="0"/>
              <a:t> </a:t>
            </a:r>
            <a:r>
              <a:rPr lang="ar-SA" sz="2200" b="1" i="0">
                <a:solidFill>
                  <a:srgbClr val="3333FF"/>
                </a:solidFill>
              </a:rPr>
              <a:t>موجودة في نهاية الشرايين وعن طريقها يتم تبادل</a:t>
            </a:r>
            <a:r>
              <a:rPr lang="ar-SA" i="0"/>
              <a:t> </a:t>
            </a:r>
            <a:r>
              <a:rPr lang="ar-SA" sz="2200" b="1" i="0">
                <a:solidFill>
                  <a:srgbClr val="3333FF"/>
                </a:solidFill>
              </a:rPr>
              <a:t>المواد مع السائل البين خلوي.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339975" y="5229225"/>
            <a:ext cx="5903913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يبلغ طول الاوعية الدموية ما يقارب 95000 كيلومتر</a:t>
            </a:r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3851275" y="333375"/>
            <a:ext cx="2233613" cy="1150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الدورة البابية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900113" y="1700213"/>
            <a:ext cx="7775575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الدورة البابية هي جزء من الدورة الدموية الكبرى.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الدم القادم من الامعاء والمعدة والغني بالمواد الغذائية يتجمع في وريد رئيسي   يسمى الوريد البابي  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والذي يتفرع داخل الكبد حيث يتم خزن السكريات على شكل نشا حيواني داخل الكبد.</a:t>
            </a:r>
          </a:p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وبعد ذلك تتجمع هذه التفرعات وتصب في وريد الكبد والذي يصب في الوريد الاجوف السفلي</a:t>
            </a:r>
            <a:endParaRPr lang="en-US" sz="2400" b="1" i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364" name="Object 4" descr="npo00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549275"/>
            <a:ext cx="6107112" cy="5514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5795963" y="6021388"/>
            <a:ext cx="1655762" cy="6477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شريان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3419475" y="5949950"/>
            <a:ext cx="1655763" cy="6477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وريد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56359" name="Oval 7"/>
          <p:cNvSpPr>
            <a:spLocks noChangeArrowheads="1"/>
          </p:cNvSpPr>
          <p:nvPr/>
        </p:nvSpPr>
        <p:spPr bwMode="auto">
          <a:xfrm>
            <a:off x="1331913" y="5229225"/>
            <a:ext cx="1655762" cy="6477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شعيرة دموية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 flipV="1">
            <a:off x="1547813" y="4005263"/>
            <a:ext cx="360362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356363" name="Rectangle 11"/>
          <p:cNvSpPr>
            <a:spLocks noChangeArrowheads="1"/>
          </p:cNvSpPr>
          <p:nvPr/>
        </p:nvSpPr>
        <p:spPr bwMode="auto">
          <a:xfrm>
            <a:off x="323850" y="3716338"/>
            <a:ext cx="1079500" cy="8651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000" b="1" i="0">
                <a:solidFill>
                  <a:srgbClr val="FFFF00"/>
                </a:solidFill>
              </a:rPr>
              <a:t>كرية دم </a:t>
            </a:r>
          </a:p>
          <a:p>
            <a:pPr algn="ctr"/>
            <a:r>
              <a:rPr lang="ar-SA" sz="2000" b="1" i="0">
                <a:solidFill>
                  <a:srgbClr val="FFFF00"/>
                </a:solidFill>
              </a:rPr>
              <a:t>حمراء</a:t>
            </a:r>
            <a:endParaRPr lang="en-US" sz="20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80" name="Object 4" descr="npo00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484313"/>
            <a:ext cx="5616575" cy="410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65573" name="AutoShape 5"/>
          <p:cNvSpPr>
            <a:spLocks noChangeArrowheads="1"/>
          </p:cNvSpPr>
          <p:nvPr/>
        </p:nvSpPr>
        <p:spPr bwMode="auto">
          <a:xfrm>
            <a:off x="7235825" y="3860800"/>
            <a:ext cx="576263" cy="360363"/>
          </a:xfrm>
          <a:prstGeom prst="rightArrow">
            <a:avLst>
              <a:gd name="adj1" fmla="val 50000"/>
              <a:gd name="adj2" fmla="val 399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365574" name="Oval 6"/>
          <p:cNvSpPr>
            <a:spLocks noChangeArrowheads="1"/>
          </p:cNvSpPr>
          <p:nvPr/>
        </p:nvSpPr>
        <p:spPr bwMode="auto">
          <a:xfrm>
            <a:off x="7885113" y="3789363"/>
            <a:ext cx="1008062" cy="576262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شريان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5575" name="AutoShape 7"/>
          <p:cNvSpPr>
            <a:spLocks noChangeArrowheads="1"/>
          </p:cNvSpPr>
          <p:nvPr/>
        </p:nvSpPr>
        <p:spPr bwMode="auto">
          <a:xfrm>
            <a:off x="4211638" y="4868863"/>
            <a:ext cx="360362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3635375" y="5589588"/>
            <a:ext cx="1728788" cy="503237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شعيرات دموية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5577" name="Oval 9"/>
          <p:cNvSpPr>
            <a:spLocks noChangeArrowheads="1"/>
          </p:cNvSpPr>
          <p:nvPr/>
        </p:nvSpPr>
        <p:spPr bwMode="auto">
          <a:xfrm>
            <a:off x="250825" y="4005263"/>
            <a:ext cx="1008063" cy="576262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>
                <a:solidFill>
                  <a:srgbClr val="FFFF00"/>
                </a:solidFill>
              </a:rPr>
              <a:t> وريد</a:t>
            </a:r>
            <a:endParaRPr lang="en-US" sz="2400" b="1" i="0">
              <a:solidFill>
                <a:srgbClr val="FFFF00"/>
              </a:solidFill>
            </a:endParaRPr>
          </a:p>
        </p:txBody>
      </p:sp>
      <p:sp>
        <p:nvSpPr>
          <p:cNvPr id="365578" name="AutoShape 10"/>
          <p:cNvSpPr>
            <a:spLocks noChangeArrowheads="1"/>
          </p:cNvSpPr>
          <p:nvPr/>
        </p:nvSpPr>
        <p:spPr bwMode="auto">
          <a:xfrm>
            <a:off x="1258888" y="4149725"/>
            <a:ext cx="720725" cy="358775"/>
          </a:xfrm>
          <a:prstGeom prst="leftArrow">
            <a:avLst>
              <a:gd name="adj1" fmla="val 50000"/>
              <a:gd name="adj2" fmla="val 502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779838" y="765175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حجم الدم عند انسان بالغ تقريبا 5.5 لتر 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843213" y="1484313"/>
            <a:ext cx="446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 حجم الدم = وزن الجسم</a:t>
            </a:r>
            <a:r>
              <a:rPr lang="en-US" sz="2400" b="1" i="0">
                <a:solidFill>
                  <a:srgbClr val="3333FF"/>
                </a:solidFill>
              </a:rPr>
              <a:t>/</a:t>
            </a:r>
            <a:r>
              <a:rPr lang="ar-SA" sz="2400" b="1" i="0">
                <a:solidFill>
                  <a:srgbClr val="3333FF"/>
                </a:solidFill>
              </a:rPr>
              <a:t> 13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484438" y="3789363"/>
            <a:ext cx="612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 u="sng"/>
              <a:t> يمكن تقسيم الدم الى قسمين اساسيين:-</a:t>
            </a:r>
            <a:endParaRPr lang="en-US" sz="2400" b="1" i="0" u="sng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995738" y="4437063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3333FF"/>
                </a:solidFill>
              </a:rPr>
              <a:t>1. السائل الدموي ( البلازما) – ( 55%).</a:t>
            </a:r>
            <a:endParaRPr lang="en-US" sz="2400" b="1" i="0">
              <a:solidFill>
                <a:srgbClr val="3333FF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924300" y="5013325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i="0">
                <a:solidFill>
                  <a:srgbClr val="FF0000"/>
                </a:solidFill>
              </a:rPr>
              <a:t>2. اجسام الدم  – ( 45%).</a:t>
            </a:r>
            <a:endParaRPr lang="en-US" sz="2400" b="1" i="0">
              <a:solidFill>
                <a:srgbClr val="FF0000"/>
              </a:solidFill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724525" y="1916113"/>
            <a:ext cx="3024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u="sng">
                <a:solidFill>
                  <a:srgbClr val="3333FF"/>
                </a:solidFill>
              </a:rPr>
              <a:t> مثال :-</a:t>
            </a:r>
            <a:endParaRPr lang="en-US" sz="3200" b="1" u="sng">
              <a:solidFill>
                <a:srgbClr val="3333FF"/>
              </a:solidFill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339975" y="2133600"/>
            <a:ext cx="5038725" cy="10080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r-SA" sz="2200" b="1" i="0">
              <a:solidFill>
                <a:srgbClr val="FFFF00"/>
              </a:solidFill>
            </a:endParaRPr>
          </a:p>
          <a:p>
            <a:pPr algn="ctr"/>
            <a:r>
              <a:rPr lang="ar-SA" sz="2200" b="1" i="0">
                <a:solidFill>
                  <a:srgbClr val="FFFF00"/>
                </a:solidFill>
              </a:rPr>
              <a:t>إذا كان وزن الشخص </a:t>
            </a:r>
            <a:r>
              <a:rPr lang="en-US" sz="2200" b="1" i="0">
                <a:solidFill>
                  <a:srgbClr val="FFFF00"/>
                </a:solidFill>
              </a:rPr>
              <a:t>78</a:t>
            </a:r>
            <a:r>
              <a:rPr lang="ar-SA" sz="2200" b="1" i="0">
                <a:solidFill>
                  <a:srgbClr val="FFFF00"/>
                </a:solidFill>
              </a:rPr>
              <a:t> كيلو فأن كمية الدم تساوي</a:t>
            </a:r>
          </a:p>
          <a:p>
            <a:pPr algn="ctr"/>
            <a:r>
              <a:rPr lang="ar-SA" sz="2200" b="1" i="0">
                <a:solidFill>
                  <a:srgbClr val="FFFF00"/>
                </a:solidFill>
              </a:rPr>
              <a:t> </a:t>
            </a:r>
            <a:r>
              <a:rPr lang="en-US" sz="2200" b="1" i="0">
                <a:solidFill>
                  <a:srgbClr val="FFFF00"/>
                </a:solidFill>
              </a:rPr>
              <a:t>78/13=6 Liter</a:t>
            </a:r>
            <a:r>
              <a:rPr lang="ar-SA" sz="2200" b="1" i="0">
                <a:solidFill>
                  <a:srgbClr val="FFFF00"/>
                </a:solidFill>
              </a:rPr>
              <a:t> .</a:t>
            </a:r>
          </a:p>
          <a:p>
            <a:pPr algn="ctr"/>
            <a:endParaRPr lang="en-US" sz="2200" b="1" i="0">
              <a:solidFill>
                <a:srgbClr val="FFFF00"/>
              </a:solidFill>
            </a:endParaRPr>
          </a:p>
        </p:txBody>
      </p:sp>
      <p:pic>
        <p:nvPicPr>
          <p:cNvPr id="20500" name="Picture 12" descr="npo000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852738"/>
            <a:ext cx="981075" cy="3743325"/>
          </a:xfrm>
          <a:prstGeom prst="rect">
            <a:avLst/>
          </a:prstGeom>
          <a:solidFill>
            <a:srgbClr val="3333FF"/>
          </a:solidFill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1403350" y="5445125"/>
            <a:ext cx="3816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1547813" y="3933825"/>
            <a:ext cx="2592387" cy="7905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59113" y="1628775"/>
            <a:ext cx="55435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1. وظيفة كرية الدم الحمراء نقل الاوكسجين الى الخلايا.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55650" y="2205038"/>
            <a:ext cx="7775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2. تتكون كرية الدم الحمراء عند الجنين في الكبد بينما بعد ولادته يبدا النخاع العظمي بانتاجها.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476375" y="2997200"/>
            <a:ext cx="70564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3. مدة حياة كرية الدم الحمراء 120 يوما وبعد ذلك تتحلل في الطحال.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900113" y="3644900"/>
            <a:ext cx="76327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4. تحتوي كرية الدم الحمراء في البداية على نواة والتي تختفي بعد نضوجها 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84213" y="4365625"/>
            <a:ext cx="78486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5. لا تحتوي كرية الدم الحمراء على ريبوزومات لذلك فهي غير قادرة على تجديد  </a:t>
            </a:r>
          </a:p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FF0000"/>
                </a:solidFill>
              </a:rPr>
              <a:t>    البروتينات.</a:t>
            </a:r>
            <a:endParaRPr lang="en-US" sz="2200" b="1" i="0">
              <a:solidFill>
                <a:srgbClr val="FF0000"/>
              </a:solidFill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908175" y="5373688"/>
            <a:ext cx="6624638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6. لا تحتوي على ميتوكندريا لذلك فهي تستغل الطاقة الناتجة من تنفس  </a:t>
            </a:r>
          </a:p>
          <a:p>
            <a:pPr>
              <a:spcBef>
                <a:spcPct val="50000"/>
              </a:spcBef>
            </a:pPr>
            <a:r>
              <a:rPr lang="ar-SA" sz="2200" b="1" i="0">
                <a:solidFill>
                  <a:srgbClr val="3333FF"/>
                </a:solidFill>
              </a:rPr>
              <a:t>     لا هوائي فقط.</a:t>
            </a:r>
            <a:endParaRPr lang="en-US" sz="2200" b="1" i="0">
              <a:solidFill>
                <a:srgbClr val="3333FF"/>
              </a:solidFill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042988" y="6021388"/>
            <a:ext cx="561657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SA" sz="2400" b="1" i="0"/>
              <a:t> لا تستطيع التكاثر بسبب فقدانها للعضيات الاساسية</a:t>
            </a:r>
            <a:endParaRPr lang="en-US" sz="2400" b="1" i="0"/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555875" y="188913"/>
            <a:ext cx="3095625" cy="7921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ar-SA" sz="2800" b="1" i="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ar-SA" sz="2800" b="1" i="0">
                <a:solidFill>
                  <a:srgbClr val="FF0000"/>
                </a:solidFill>
              </a:rPr>
              <a:t>اجسام الدم</a:t>
            </a:r>
            <a:endParaRPr lang="en-US" sz="2800" b="1" i="0">
              <a:solidFill>
                <a:srgbClr val="FF0000"/>
              </a:solidFill>
            </a:endParaRPr>
          </a:p>
          <a:p>
            <a:pPr algn="ctr"/>
            <a:endParaRPr lang="en-US" sz="2800" b="1" i="0">
              <a:solidFill>
                <a:srgbClr val="FF0000"/>
              </a:solidFill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651500" y="765175"/>
            <a:ext cx="3024188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ar-SA" sz="2400" b="1" i="0">
                <a:solidFill>
                  <a:srgbClr val="FFFF00"/>
                </a:solidFill>
              </a:rPr>
              <a:t>1. كريات الدم الحمراء.</a:t>
            </a:r>
            <a:endParaRPr lang="en-US" sz="2400" b="1" i="0">
              <a:solidFill>
                <a:srgbClr val="FFFF00"/>
              </a:solidFill>
            </a:endParaRPr>
          </a:p>
          <a:p>
            <a:pPr algn="ctr"/>
            <a:endParaRPr lang="en-US" sz="2400" b="1" i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1149</TotalTime>
  <Words>2524</Words>
  <Application>Microsoft Office PowerPoint</Application>
  <PresentationFormat>‫הצגה על המסך (4:3)</PresentationFormat>
  <Paragraphs>363</Paragraphs>
  <Slides>51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51</vt:i4>
      </vt:variant>
    </vt:vector>
  </HeadingPairs>
  <TitlesOfParts>
    <vt:vector size="58" baseType="lpstr">
      <vt:lpstr>Arial</vt:lpstr>
      <vt:lpstr>Garamond</vt:lpstr>
      <vt:lpstr>Times New Roman</vt:lpstr>
      <vt:lpstr>Times New Roman (Arabic)</vt:lpstr>
      <vt:lpstr>Verdana</vt:lpstr>
      <vt:lpstr>Wingdings</vt:lpstr>
      <vt:lpstr>Level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yousef</dc:creator>
  <cp:lastModifiedBy>‏‏משתמש Windows</cp:lastModifiedBy>
  <cp:revision>20</cp:revision>
  <dcterms:created xsi:type="dcterms:W3CDTF">2004-08-23T02:57:37Z</dcterms:created>
  <dcterms:modified xsi:type="dcterms:W3CDTF">2020-03-17T13:28:51Z</dcterms:modified>
</cp:coreProperties>
</file>